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1" r:id="rId4"/>
    <p:sldId id="259" r:id="rId5"/>
    <p:sldId id="262" r:id="rId6"/>
    <p:sldId id="271" r:id="rId7"/>
    <p:sldId id="269" r:id="rId8"/>
    <p:sldId id="274" r:id="rId9"/>
    <p:sldId id="275" r:id="rId10"/>
    <p:sldId id="276" r:id="rId11"/>
    <p:sldId id="277" r:id="rId12"/>
    <p:sldId id="279" r:id="rId13"/>
    <p:sldId id="280" r:id="rId14"/>
    <p:sldId id="263"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1004"/>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47" autoAdjust="0"/>
  </p:normalViewPr>
  <p:slideViewPr>
    <p:cSldViewPr>
      <p:cViewPr varScale="1">
        <p:scale>
          <a:sx n="81" d="100"/>
          <a:sy n="81" d="100"/>
        </p:scale>
        <p:origin x="1426"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4/24/2019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dirty="0"/>
          </a:p>
        </p:txBody>
      </p:sp>
    </p:spTree>
    <p:extLst>
      <p:ext uri="{BB962C8B-B14F-4D97-AF65-F5344CB8AC3E}">
        <p14:creationId xmlns:p14="http://schemas.microsoft.com/office/powerpoint/2010/main" val="3396871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4/24/2019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4/24/2019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4/24/2019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4/24/2019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4/24/2019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4/24/2019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4/24/2019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4/24/2019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4/24/2019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4/24/2019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4/24/2019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4/24/2019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fbn.unibl.org/2018/10/03/konkurs-za-mobilnost-osoblja-obuda-univerzitet-budimpesta/" TargetMode="External"/><Relationship Id="rId2" Type="http://schemas.openxmlformats.org/officeDocument/2006/relationships/hyperlink" Target="&#1056;&#1112;&#1077;&#1096;&#1077;&#1114;&#1077;%20&#1052;&#1080;&#1085;&#1080;&#1089;&#1090;&#1072;&#1088;&#1089;&#1090;&#1074;&#1072;%20&#1087;&#1088;&#1086;&#1089;&#1074;&#1112;&#1077;&#1090;&#1077;%20&#1086;%20&#1080;&#1089;&#1087;&#1091;&#1114;&#1077;&#1085;&#1086;&#1089;&#1090;&#1080;%20&#1091;&#1089;&#1083;&#1086;&#1074;&#1072;%20&#1079;&#1072;%20&#1080;&#1079;&#1074;&#1086;&#1106;&#1077;&#1114;&#1077;%20&#1089;&#1090;&#1091;&#1076;&#1080;&#1112;&#1072;%2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fbn.unibl.org/2018/11/12/promocija-studisjkog-programa-u-trebinju/" TargetMode="External"/><Relationship Id="rId2" Type="http://schemas.openxmlformats.org/officeDocument/2006/relationships/hyperlink" Target="https://fbn.unibl.org/2018/11/14/7212/" TargetMode="External"/><Relationship Id="rId1" Type="http://schemas.openxmlformats.org/officeDocument/2006/relationships/slideLayout" Target="../slideLayouts/slideLayout2.xml"/><Relationship Id="rId4" Type="http://schemas.openxmlformats.org/officeDocument/2006/relationships/hyperlink" Target="https://fbn.unibl.org/2018/11/12/konkurs-za-upis-na-master-studije-u-akademskoj-201819-2/"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fbn.unibl.org/2019/03/23/predstavnici-fakulteta-na-sastanku-na-middlesex-university-lond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ANNEX%20I%20-%20Self-evaluation%20list%20of%20master%20curriculum.pdf" TargetMode="External"/><Relationship Id="rId2" Type="http://schemas.openxmlformats.org/officeDocument/2006/relationships/hyperlink" Target="https://fbn.unibl.org/2019/04/17/gosti-sa-kosmeta-odrzali-prezentacije-studentima-fakulteta/" TargetMode="External"/><Relationship Id="rId1" Type="http://schemas.openxmlformats.org/officeDocument/2006/relationships/slideLayout" Target="../slideLayouts/slideLayout2.xml"/><Relationship Id="rId4" Type="http://schemas.openxmlformats.org/officeDocument/2006/relationships/hyperlink" Target="https://fbn.unibl.org/2019/01/24/konkurs-za-mobilnost-studenat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fbn.unibl.org/2017/09/17/predstavljen-projekat-upravljanje-rizikom-od-prirodnih-katastrof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1045;&#1051;&#1040;&#1041;&#1054;&#1056;&#1040;&#1058;%20-%20&#1059;&#1041;&#1056;&#1055;&#1050;%20comp.pdf"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1059;&#1075;&#1086;&#1074;&#1086;&#1088;%20&#1086;%20&#1087;&#1086;&#1089;&#1083;&#1086;&#1074;&#1085;&#1086;%20&#1090;&#1077;&#1093;&#1085;&#1080;&#1095;&#1082;&#1086;&#1112;%20&#1089;&#1072;&#1088;&#1072;&#1076;&#1114;&#1080;%20&#1059;&#1041;&#1051;%20-%20&#1061;&#1052;&#1047;%20&#1056;&#1057;.pdf" TargetMode="External"/><Relationship Id="rId2" Type="http://schemas.openxmlformats.org/officeDocument/2006/relationships/hyperlink" Target="https://fbn.unibl.org/2018/03/21/posjeta-univerzitetu-odbrane-u-beogradu-u-sklopu-natrisk-projekt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1055;&#1056;&#1048;&#1056;&#1059;&#1063;&#1053;&#1048;&#1050;%20-%20ENG.pdf" TargetMode="External"/><Relationship Id="rId4" Type="http://schemas.openxmlformats.org/officeDocument/2006/relationships/hyperlink" Target="https://fbn.unibl.org/2018/05/14/natrisk-prezentacija-za-gradjanstvo/"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1048;&#1079;&#1074;&#1112;&#1077;&#1096;&#1090;&#1072;&#1112;%20&#1082;&#1086;&#1084;&#1080;&#1089;&#1080;&#1112;&#1077;%20&#1079;&#1072;%20&#1083;&#1080;&#1094;&#1077;&#1085;&#1094;&#1080;&#1088;&#1072;&#1114;&#1077;.pdf" TargetMode="External"/><Relationship Id="rId2" Type="http://schemas.openxmlformats.org/officeDocument/2006/relationships/hyperlink" Target="Book1.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bn.unibl.org/2018/09/28/studijska-posjeta-tehnickom-univerzitetu-krit/" TargetMode="External"/><Relationship Id="rId2" Type="http://schemas.openxmlformats.org/officeDocument/2006/relationships/hyperlink" Target="&#1054;&#1044;&#1051;&#1059;&#1050;&#1040;%20&#1054;%20&#1059;&#1055;&#1048;&#1057;&#1059;%20&#1053;&#1040;%20&#1057;&#1058;&#1059;&#1044;&#1048;&#1032;&#1045;%20&#1044;&#1056;&#1059;&#1043;&#1054;&#1043;%20&#1062;&#1048;&#1051;&#1050;&#1059;&#1057;&#1040;.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914400" y="1524000"/>
            <a:ext cx="7543800" cy="1143000"/>
          </a:xfrm>
        </p:spPr>
        <p:txBody>
          <a:bodyPr>
            <a:normAutofit fontScale="70000" lnSpcReduction="20000"/>
          </a:bodyPr>
          <a:lstStyle/>
          <a:p>
            <a:r>
              <a:rPr lang="en-GB"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Monitoring </a:t>
            </a:r>
            <a:r>
              <a:rPr lang="sr-Latn-RS"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V</a:t>
            </a:r>
            <a:r>
              <a:rPr lang="en-GB"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isit to NatRisk </a:t>
            </a:r>
            <a:endParaRPr lang="en-GB" b="1"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a:p>
            <a:r>
              <a:rPr lang="en-GB"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Project</a:t>
            </a:r>
            <a:endParaRPr lang="sr-Latn-BA"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a:p>
            <a:r>
              <a:rPr lang="sr-Latn-BA" b="1"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24 </a:t>
            </a:r>
            <a:r>
              <a:rPr lang="sr-Latn-BA" b="1"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April 2019</a:t>
            </a:r>
            <a:endParaRPr lang="en-GB" b="1"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a:p>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solidFill>
                  <a:srgbClr val="002060"/>
                </a:solidFill>
                <a:latin typeface="Book Antiqua" panose="02040602050305030304" pitchFamily="18" charset="0"/>
              </a:rPr>
              <a:t>University of Banja Luka</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a:solidFill>
                  <a:srgbClr val="002060"/>
                </a:solidFill>
                <a:latin typeface="Book Antiqua" panose="02040602050305030304" pitchFamily="18" charset="0"/>
              </a:rPr>
              <a:t>NEO </a:t>
            </a:r>
            <a:r>
              <a:rPr lang="en-US" sz="1800" dirty="0" smtClean="0">
                <a:solidFill>
                  <a:srgbClr val="002060"/>
                </a:solidFill>
                <a:latin typeface="Book Antiqua" panose="02040602050305030304" pitchFamily="18" charset="0"/>
              </a:rPr>
              <a:t>BiH</a:t>
            </a:r>
            <a:r>
              <a:rPr lang="sr-Latn-BA" sz="1800" dirty="0" smtClean="0">
                <a:solidFill>
                  <a:srgbClr val="002060"/>
                </a:solidFill>
                <a:latin typeface="Book Antiqua" panose="02040602050305030304" pitchFamily="18" charset="0"/>
              </a:rPr>
              <a:t> </a:t>
            </a:r>
            <a:r>
              <a:rPr lang="sr-Latn-BA" sz="1800" dirty="0">
                <a:solidFill>
                  <a:srgbClr val="002060"/>
                </a:solidFill>
                <a:latin typeface="Book Antiqua" panose="02040602050305030304" pitchFamily="18" charset="0"/>
              </a:rPr>
              <a:t>Monitoring Visit / </a:t>
            </a:r>
            <a:r>
              <a:rPr lang="sr-Latn-BA" sz="1800" dirty="0" smtClean="0">
                <a:solidFill>
                  <a:srgbClr val="002060"/>
                </a:solidFill>
                <a:latin typeface="Book Antiqua" panose="02040602050305030304" pitchFamily="18" charset="0"/>
              </a:rPr>
              <a:t>Banja Luka, </a:t>
            </a:r>
            <a:r>
              <a:rPr lang="en-US" sz="1800" dirty="0" smtClean="0">
                <a:solidFill>
                  <a:srgbClr val="002060"/>
                </a:solidFill>
                <a:latin typeface="Book Antiqua" panose="02040602050305030304" pitchFamily="18" charset="0"/>
              </a:rPr>
              <a:t>BiH</a:t>
            </a:r>
            <a:r>
              <a:rPr lang="sr-Latn-BA" sz="1800" dirty="0" smtClean="0">
                <a:solidFill>
                  <a:srgbClr val="002060"/>
                </a:solidFill>
                <a:latin typeface="Book Antiqua" panose="02040602050305030304" pitchFamily="18" charset="0"/>
              </a:rPr>
              <a:t>, </a:t>
            </a:r>
            <a:r>
              <a:rPr lang="sr-Latn-BA" sz="18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24 April 2019</a:t>
            </a:r>
            <a:endParaRPr lang="en-GB" sz="1800" b="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1" name="Title 1"/>
          <p:cNvSpPr txBox="1">
            <a:spLocks/>
          </p:cNvSpPr>
          <p:nvPr/>
        </p:nvSpPr>
        <p:spPr>
          <a:xfrm>
            <a:off x="2971800" y="3505200"/>
            <a:ext cx="2706688" cy="1524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smtClean="0">
                <a:effectLst/>
                <a:latin typeface="Book Antiqua"/>
                <a:ea typeface="Calibri"/>
                <a:cs typeface="Times New Roman"/>
              </a:rPr>
              <a:t>5</a:t>
            </a:r>
            <a:r>
              <a:rPr lang="en-US" sz="1200" dirty="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0"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3"/>
          <p:cNvPicPr/>
          <p:nvPr/>
        </p:nvPicPr>
        <p:blipFill>
          <a:blip r:embed="rId4">
            <a:extLst>
              <a:ext uri="{28A0092B-C50C-407E-A947-70E740481C1C}">
                <a14:useLocalDpi xmlns:a14="http://schemas.microsoft.com/office/drawing/2010/main" val="0"/>
              </a:ext>
            </a:extLst>
          </a:blip>
          <a:srcRect/>
          <a:stretch>
            <a:fillRect/>
          </a:stretch>
        </p:blipFill>
        <p:spPr bwMode="auto">
          <a:xfrm>
            <a:off x="3810001" y="3561394"/>
            <a:ext cx="1447800" cy="1315406"/>
          </a:xfrm>
          <a:prstGeom prst="rect">
            <a:avLst/>
          </a:prstGeom>
          <a:noFill/>
          <a:ln>
            <a:noFill/>
          </a:ln>
        </p:spPr>
      </p:pic>
    </p:spTree>
    <p:extLst>
      <p:ext uri="{BB962C8B-B14F-4D97-AF65-F5344CB8AC3E}">
        <p14:creationId xmlns:p14="http://schemas.microsoft.com/office/powerpoint/2010/main"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986" y="-51847"/>
            <a:ext cx="8229600" cy="1143000"/>
          </a:xfrm>
        </p:spPr>
        <p:txBody>
          <a:bodyPr/>
          <a:lstStyle/>
          <a:p>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en-GB" dirty="0"/>
          </a:p>
        </p:txBody>
      </p:sp>
      <p:sp>
        <p:nvSpPr>
          <p:cNvPr id="3" name="Content Placeholder 2"/>
          <p:cNvSpPr>
            <a:spLocks noGrp="1"/>
          </p:cNvSpPr>
          <p:nvPr>
            <p:ph idx="1"/>
          </p:nvPr>
        </p:nvSpPr>
        <p:spPr>
          <a:xfrm>
            <a:off x="228600" y="914400"/>
            <a:ext cx="8839200" cy="6096000"/>
          </a:xfrm>
        </p:spPr>
        <p:txBody>
          <a:bodyPr>
            <a:normAutofit fontScale="47500" lnSpcReduction="20000"/>
          </a:bodyPr>
          <a:lstStyle/>
          <a:p>
            <a:pPr algn="just"/>
            <a:r>
              <a:rPr lang="en-GB" sz="51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WP7</a:t>
            </a:r>
          </a:p>
          <a:p>
            <a:pPr marR="54610" lvl="0" algn="just">
              <a:spcBef>
                <a:spcPts val="430"/>
              </a:spcBef>
              <a:buFont typeface="Courier New" panose="02070309020205020404" pitchFamily="49" charset="0"/>
              <a:buChar char="o"/>
            </a:pPr>
            <a:r>
              <a:rPr lang="en-GB" sz="5100" dirty="0">
                <a:solidFill>
                  <a:srgbClr val="002060"/>
                </a:solidFill>
                <a:latin typeface="Book Antiqua" panose="02040602050305030304" pitchFamily="18" charset="0"/>
                <a:ea typeface="Times New Roman" panose="02020603050405020304" pitchFamily="18" charset="0"/>
                <a:hlinkClick r:id="rId2" action="ppaction://hlinkfile"/>
              </a:rPr>
              <a:t>Accreditation of master curricula:</a:t>
            </a:r>
            <a:endParaRPr lang="en-GB" sz="5100" dirty="0">
              <a:solidFill>
                <a:srgbClr val="002060"/>
              </a:solidFill>
              <a:latin typeface="Book Antiqua" panose="02040602050305030304" pitchFamily="18" charset="0"/>
              <a:ea typeface="Times New Roman" panose="02020603050405020304" pitchFamily="18" charset="0"/>
            </a:endParaRPr>
          </a:p>
          <a:p>
            <a:pPr marL="114300" marR="54610" indent="0" algn="just">
              <a:spcAft>
                <a:spcPts val="0"/>
              </a:spcAft>
              <a:buNone/>
            </a:pPr>
            <a:r>
              <a:rPr lang="en-GB" sz="5100" dirty="0" smtClean="0">
                <a:solidFill>
                  <a:srgbClr val="002060"/>
                </a:solidFill>
                <a:latin typeface="Book Antiqua" panose="02040602050305030304" pitchFamily="18" charset="0"/>
                <a:ea typeface="Times New Roman" panose="02020603050405020304" pitchFamily="18" charset="0"/>
              </a:rPr>
              <a:t>The </a:t>
            </a:r>
            <a:r>
              <a:rPr lang="en-GB" sz="5100" dirty="0">
                <a:solidFill>
                  <a:srgbClr val="002060"/>
                </a:solidFill>
                <a:latin typeface="Book Antiqua" panose="02040602050305030304" pitchFamily="18" charset="0"/>
                <a:ea typeface="Times New Roman" panose="02020603050405020304" pitchFamily="18" charset="0"/>
              </a:rPr>
              <a:t>Ministry of education of the Republic of </a:t>
            </a:r>
            <a:r>
              <a:rPr lang="en-GB" sz="5100" dirty="0" err="1">
                <a:solidFill>
                  <a:srgbClr val="002060"/>
                </a:solidFill>
                <a:latin typeface="Book Antiqua" panose="02040602050305030304" pitchFamily="18" charset="0"/>
                <a:ea typeface="Times New Roman" panose="02020603050405020304" pitchFamily="18" charset="0"/>
              </a:rPr>
              <a:t>Srpska</a:t>
            </a:r>
            <a:r>
              <a:rPr lang="en-GB" sz="5100" dirty="0">
                <a:solidFill>
                  <a:srgbClr val="002060"/>
                </a:solidFill>
                <a:latin typeface="Book Antiqua" panose="02040602050305030304" pitchFamily="18" charset="0"/>
                <a:ea typeface="Times New Roman" panose="02020603050405020304" pitchFamily="18" charset="0"/>
              </a:rPr>
              <a:t> gave Decree on funding of master study program. The Senate of University of Banja Luka accepted Decree of the Ministry and defined final number of participants that will be enrolled.</a:t>
            </a:r>
          </a:p>
          <a:p>
            <a:pPr marL="457200" marR="54610" algn="just">
              <a:spcAft>
                <a:spcPts val="0"/>
              </a:spcAft>
            </a:pPr>
            <a:r>
              <a:rPr lang="en-GB" sz="1700" dirty="0">
                <a:solidFill>
                  <a:srgbClr val="002060"/>
                </a:solidFill>
                <a:latin typeface="Book Antiqua" panose="02040602050305030304" pitchFamily="18" charset="0"/>
                <a:ea typeface="Times New Roman" panose="02020603050405020304" pitchFamily="18" charset="0"/>
              </a:rPr>
              <a:t> </a:t>
            </a:r>
            <a:endParaRPr lang="en-GB" sz="5100" dirty="0">
              <a:solidFill>
                <a:srgbClr val="002060"/>
              </a:solidFill>
              <a:latin typeface="Book Antiqua" panose="02040602050305030304" pitchFamily="18" charset="0"/>
              <a:ea typeface="Times New Roman" panose="02020603050405020304" pitchFamily="18" charset="0"/>
            </a:endParaRPr>
          </a:p>
          <a:p>
            <a:pPr marR="54610" lvl="0" algn="just">
              <a:buFont typeface="Wingdings" panose="05000000000000000000" pitchFamily="2" charset="2"/>
              <a:buChar char=""/>
            </a:pPr>
            <a:r>
              <a:rPr lang="en-GB" sz="5100" dirty="0">
                <a:solidFill>
                  <a:srgbClr val="002060"/>
                </a:solidFill>
                <a:latin typeface="Book Antiqua" panose="02040602050305030304" pitchFamily="18" charset="0"/>
                <a:ea typeface="Times New Roman" panose="02020603050405020304" pitchFamily="18" charset="0"/>
              </a:rPr>
              <a:t>Realization of </a:t>
            </a:r>
            <a:r>
              <a:rPr lang="en-GB" sz="5100" dirty="0" smtClean="0">
                <a:solidFill>
                  <a:srgbClr val="002060"/>
                </a:solidFill>
                <a:latin typeface="Book Antiqua" panose="02040602050305030304" pitchFamily="18" charset="0"/>
                <a:ea typeface="Times New Roman" panose="02020603050405020304" pitchFamily="18" charset="0"/>
              </a:rPr>
              <a:t>staff </a:t>
            </a:r>
            <a:r>
              <a:rPr lang="en-GB" sz="5100" dirty="0">
                <a:solidFill>
                  <a:srgbClr val="002060"/>
                </a:solidFill>
                <a:latin typeface="Book Antiqua" panose="02040602050305030304" pitchFamily="18" charset="0"/>
                <a:ea typeface="Times New Roman" panose="02020603050405020304" pitchFamily="18" charset="0"/>
              </a:rPr>
              <a:t>motilities between </a:t>
            </a:r>
            <a:r>
              <a:rPr lang="en-GB" sz="5100" dirty="0" smtClean="0">
                <a:solidFill>
                  <a:srgbClr val="002060"/>
                </a:solidFill>
                <a:latin typeface="Book Antiqua" panose="02040602050305030304" pitchFamily="18" charset="0"/>
                <a:ea typeface="Times New Roman" panose="02020603050405020304" pitchFamily="18" charset="0"/>
              </a:rPr>
              <a:t>UBL </a:t>
            </a:r>
            <a:r>
              <a:rPr lang="en-GB" sz="5100" dirty="0">
                <a:solidFill>
                  <a:srgbClr val="002060"/>
                </a:solidFill>
                <a:latin typeface="Book Antiqua" panose="02040602050305030304" pitchFamily="18" charset="0"/>
                <a:ea typeface="Times New Roman" panose="02020603050405020304" pitchFamily="18" charset="0"/>
              </a:rPr>
              <a:t>and </a:t>
            </a:r>
            <a:r>
              <a:rPr lang="en-GB" sz="5100" dirty="0" smtClean="0">
                <a:solidFill>
                  <a:srgbClr val="002060"/>
                </a:solidFill>
                <a:latin typeface="Book Antiqua" panose="02040602050305030304" pitchFamily="18" charset="0"/>
                <a:ea typeface="Times New Roman" panose="02020603050405020304" pitchFamily="18" charset="0"/>
              </a:rPr>
              <a:t>KPU and </a:t>
            </a:r>
            <a:r>
              <a:rPr lang="en-GB" sz="5100" dirty="0" err="1" smtClean="0">
                <a:solidFill>
                  <a:srgbClr val="002060"/>
                </a:solidFill>
                <a:latin typeface="Book Antiqua" panose="02040602050305030304" pitchFamily="18" charset="0"/>
                <a:ea typeface="Times New Roman" panose="02020603050405020304" pitchFamily="18" charset="0"/>
              </a:rPr>
              <a:t>Obuda</a:t>
            </a:r>
            <a:r>
              <a:rPr lang="en-GB" sz="5100" dirty="0" smtClean="0">
                <a:solidFill>
                  <a:srgbClr val="002060"/>
                </a:solidFill>
                <a:latin typeface="Book Antiqua" panose="02040602050305030304" pitchFamily="18" charset="0"/>
                <a:ea typeface="Times New Roman" panose="02020603050405020304" pitchFamily="18" charset="0"/>
              </a:rPr>
              <a:t> University. The </a:t>
            </a:r>
            <a:r>
              <a:rPr lang="en-GB" sz="5100" dirty="0">
                <a:solidFill>
                  <a:srgbClr val="002060"/>
                </a:solidFill>
                <a:latin typeface="Book Antiqua" panose="02040602050305030304" pitchFamily="18" charset="0"/>
                <a:ea typeface="Times New Roman" panose="02020603050405020304" pitchFamily="18" charset="0"/>
              </a:rPr>
              <a:t>call for SMS (mobility for training) was announced at Faculty web site with all necessary conditions, forms of documents and deadlines. </a:t>
            </a:r>
            <a:endParaRPr lang="en-GB" sz="5100" dirty="0" smtClean="0">
              <a:solidFill>
                <a:srgbClr val="002060"/>
              </a:solidFill>
              <a:latin typeface="Book Antiqua" panose="02040602050305030304" pitchFamily="18" charset="0"/>
              <a:ea typeface="Times New Roman" panose="02020603050405020304" pitchFamily="18" charset="0"/>
            </a:endParaRPr>
          </a:p>
          <a:p>
            <a:pPr marR="54610" lvl="0" algn="just">
              <a:buFont typeface="Wingdings" panose="05000000000000000000" pitchFamily="2" charset="2"/>
              <a:buChar char=""/>
            </a:pPr>
            <a:r>
              <a:rPr lang="en-GB" sz="5100" dirty="0" err="1" smtClean="0">
                <a:solidFill>
                  <a:srgbClr val="002060"/>
                </a:solidFill>
                <a:latin typeface="Book Antiqua" panose="02040602050305030304" pitchFamily="18" charset="0"/>
                <a:ea typeface="Times New Roman" panose="02020603050405020304" pitchFamily="18" charset="0"/>
              </a:rPr>
              <a:t>Velibor</a:t>
            </a:r>
            <a:r>
              <a:rPr lang="en-GB" sz="5100" dirty="0" smtClean="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Lalic</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Predrag</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Ceranic</a:t>
            </a:r>
            <a:r>
              <a:rPr lang="en-GB" sz="5100" dirty="0">
                <a:solidFill>
                  <a:srgbClr val="002060"/>
                </a:solidFill>
                <a:latin typeface="Book Antiqua" panose="02040602050305030304" pitchFamily="18" charset="0"/>
                <a:ea typeface="Times New Roman" panose="02020603050405020304" pitchFamily="18" charset="0"/>
              </a:rPr>
              <a:t> and </a:t>
            </a:r>
            <a:r>
              <a:rPr lang="en-GB" sz="5100" dirty="0" err="1">
                <a:solidFill>
                  <a:srgbClr val="002060"/>
                </a:solidFill>
                <a:latin typeface="Book Antiqua" panose="02040602050305030304" pitchFamily="18" charset="0"/>
                <a:ea typeface="Times New Roman" panose="02020603050405020304" pitchFamily="18" charset="0"/>
              </a:rPr>
              <a:t>Radoslav</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Ivanis</a:t>
            </a:r>
            <a:r>
              <a:rPr lang="en-GB" sz="5100" dirty="0">
                <a:solidFill>
                  <a:srgbClr val="002060"/>
                </a:solidFill>
                <a:latin typeface="Book Antiqua" panose="02040602050305030304" pitchFamily="18" charset="0"/>
                <a:ea typeface="Times New Roman" panose="02020603050405020304" pitchFamily="18" charset="0"/>
              </a:rPr>
              <a:t> were from 21</a:t>
            </a:r>
            <a:r>
              <a:rPr lang="en-GB" sz="5100" baseline="30000" dirty="0">
                <a:solidFill>
                  <a:srgbClr val="002060"/>
                </a:solidFill>
                <a:latin typeface="Book Antiqua" panose="02040602050305030304" pitchFamily="18" charset="0"/>
                <a:ea typeface="Times New Roman" panose="02020603050405020304" pitchFamily="18" charset="0"/>
              </a:rPr>
              <a:t>th</a:t>
            </a:r>
            <a:r>
              <a:rPr lang="en-GB" sz="5100" dirty="0">
                <a:solidFill>
                  <a:srgbClr val="002060"/>
                </a:solidFill>
                <a:latin typeface="Book Antiqua" panose="02040602050305030304" pitchFamily="18" charset="0"/>
                <a:ea typeface="Times New Roman" panose="02020603050405020304" pitchFamily="18" charset="0"/>
              </a:rPr>
              <a:t> -27</a:t>
            </a:r>
            <a:r>
              <a:rPr lang="en-GB" sz="5100" baseline="30000" dirty="0">
                <a:solidFill>
                  <a:srgbClr val="002060"/>
                </a:solidFill>
                <a:latin typeface="Book Antiqua" panose="02040602050305030304" pitchFamily="18" charset="0"/>
                <a:ea typeface="Times New Roman" panose="02020603050405020304" pitchFamily="18" charset="0"/>
              </a:rPr>
              <a:t>th</a:t>
            </a:r>
            <a:r>
              <a:rPr lang="en-GB" sz="5100" dirty="0">
                <a:solidFill>
                  <a:srgbClr val="002060"/>
                </a:solidFill>
                <a:latin typeface="Book Antiqua" panose="02040602050305030304" pitchFamily="18" charset="0"/>
                <a:ea typeface="Times New Roman" panose="02020603050405020304" pitchFamily="18" charset="0"/>
              </a:rPr>
              <a:t> November at the </a:t>
            </a:r>
            <a:r>
              <a:rPr lang="en-GB" sz="5100" dirty="0" err="1">
                <a:solidFill>
                  <a:srgbClr val="002060"/>
                </a:solidFill>
                <a:latin typeface="Book Antiqua" panose="02040602050305030304" pitchFamily="18" charset="0"/>
                <a:ea typeface="Times New Roman" panose="02020603050405020304" pitchFamily="18" charset="0"/>
              </a:rPr>
              <a:t>Obuda</a:t>
            </a:r>
            <a:r>
              <a:rPr lang="en-GB" sz="5100" dirty="0">
                <a:solidFill>
                  <a:srgbClr val="002060"/>
                </a:solidFill>
                <a:latin typeface="Book Antiqua" panose="02040602050305030304" pitchFamily="18" charset="0"/>
                <a:ea typeface="Times New Roman" panose="02020603050405020304" pitchFamily="18" charset="0"/>
              </a:rPr>
              <a:t> University, Budapest, Hungary.</a:t>
            </a:r>
          </a:p>
          <a:p>
            <a:pPr marR="54610" lvl="0" algn="just">
              <a:spcAft>
                <a:spcPts val="430"/>
              </a:spcAft>
              <a:buFont typeface="Wingdings" panose="05000000000000000000" pitchFamily="2" charset="2"/>
              <a:buChar char=""/>
            </a:pPr>
            <a:r>
              <a:rPr lang="en-GB" sz="5100" dirty="0" err="1">
                <a:solidFill>
                  <a:srgbClr val="002060"/>
                </a:solidFill>
                <a:latin typeface="Book Antiqua" panose="02040602050305030304" pitchFamily="18" charset="0"/>
                <a:ea typeface="Times New Roman" panose="02020603050405020304" pitchFamily="18" charset="0"/>
              </a:rPr>
              <a:t>Darko</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Paspalj</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Dragana</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Vasiljevic</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Milica</a:t>
            </a:r>
            <a:r>
              <a:rPr lang="en-GB" sz="5100" dirty="0">
                <a:solidFill>
                  <a:srgbClr val="002060"/>
                </a:solidFill>
                <a:latin typeface="Book Antiqua" panose="02040602050305030304" pitchFamily="18" charset="0"/>
                <a:ea typeface="Times New Roman" panose="02020603050405020304" pitchFamily="18" charset="0"/>
              </a:rPr>
              <a:t> </a:t>
            </a:r>
            <a:r>
              <a:rPr lang="en-GB" sz="5100" dirty="0" err="1">
                <a:solidFill>
                  <a:srgbClr val="002060"/>
                </a:solidFill>
                <a:latin typeface="Book Antiqua" panose="02040602050305030304" pitchFamily="18" charset="0"/>
                <a:ea typeface="Times New Roman" panose="02020603050405020304" pitchFamily="18" charset="0"/>
              </a:rPr>
              <a:t>Sikimic</a:t>
            </a:r>
            <a:r>
              <a:rPr lang="en-GB" sz="5100" dirty="0">
                <a:solidFill>
                  <a:srgbClr val="002060"/>
                </a:solidFill>
                <a:latin typeface="Book Antiqua" panose="02040602050305030304" pitchFamily="18" charset="0"/>
                <a:ea typeface="Times New Roman" panose="02020603050405020304" pitchFamily="18" charset="0"/>
              </a:rPr>
              <a:t> were from 11</a:t>
            </a:r>
            <a:r>
              <a:rPr lang="en-GB" sz="5100" baseline="30000" dirty="0">
                <a:solidFill>
                  <a:srgbClr val="002060"/>
                </a:solidFill>
                <a:latin typeface="Book Antiqua" panose="02040602050305030304" pitchFamily="18" charset="0"/>
                <a:ea typeface="Times New Roman" panose="02020603050405020304" pitchFamily="18" charset="0"/>
              </a:rPr>
              <a:t>th</a:t>
            </a:r>
            <a:r>
              <a:rPr lang="en-GB" sz="5100" dirty="0">
                <a:solidFill>
                  <a:srgbClr val="002060"/>
                </a:solidFill>
                <a:latin typeface="Book Antiqua" panose="02040602050305030304" pitchFamily="18" charset="0"/>
                <a:ea typeface="Times New Roman" panose="02020603050405020304" pitchFamily="18" charset="0"/>
              </a:rPr>
              <a:t>-17</a:t>
            </a:r>
            <a:r>
              <a:rPr lang="en-GB" sz="5100" baseline="30000" dirty="0">
                <a:solidFill>
                  <a:srgbClr val="002060"/>
                </a:solidFill>
                <a:latin typeface="Book Antiqua" panose="02040602050305030304" pitchFamily="18" charset="0"/>
                <a:ea typeface="Times New Roman" panose="02020603050405020304" pitchFamily="18" charset="0"/>
              </a:rPr>
              <a:t>th</a:t>
            </a:r>
            <a:r>
              <a:rPr lang="en-GB" sz="5100" dirty="0">
                <a:solidFill>
                  <a:srgbClr val="002060"/>
                </a:solidFill>
                <a:latin typeface="Book Antiqua" panose="02040602050305030304" pitchFamily="18" charset="0"/>
                <a:ea typeface="Times New Roman" panose="02020603050405020304" pitchFamily="18" charset="0"/>
              </a:rPr>
              <a:t> October at the Criminal and Police University, Belgrade, Serbia</a:t>
            </a:r>
            <a:r>
              <a:rPr lang="en-GB" sz="5100" dirty="0" smtClean="0">
                <a:solidFill>
                  <a:srgbClr val="002060"/>
                </a:solidFill>
                <a:latin typeface="Book Antiqua" panose="02040602050305030304" pitchFamily="18" charset="0"/>
                <a:ea typeface="Times New Roman" panose="02020603050405020304" pitchFamily="18" charset="0"/>
              </a:rPr>
              <a:t>.</a:t>
            </a:r>
          </a:p>
          <a:p>
            <a:pPr marL="0" marR="54610" lvl="0" indent="0" algn="just">
              <a:buNone/>
            </a:pPr>
            <a:r>
              <a:rPr lang="en-GB" sz="5100" dirty="0" smtClean="0">
                <a:hlinkClick r:id="rId3"/>
              </a:rPr>
              <a:t>https</a:t>
            </a:r>
            <a:r>
              <a:rPr lang="en-GB" sz="5100" dirty="0">
                <a:hlinkClick r:id="rId3"/>
              </a:rPr>
              <a:t>://fbn.unibl.org/2018/10/03/konkurs-za-mobilnost-osoblja-obuda-univerzitet-budimpesta/</a:t>
            </a:r>
            <a:endParaRPr lang="sr-Latn-BA" sz="5100" dirty="0" smtClean="0">
              <a:solidFill>
                <a:srgbClr val="002060"/>
              </a:solidFill>
              <a:latin typeface="Book Antiqua" panose="02040602050305030304" pitchFamily="18" charset="0"/>
              <a:ea typeface="Times New Roman" panose="02020603050405020304" pitchFamily="18" charset="0"/>
            </a:endParaRPr>
          </a:p>
          <a:p>
            <a:pPr marL="0" marR="54610" lvl="0" indent="0" algn="just">
              <a:buNone/>
            </a:pPr>
            <a:endParaRPr lang="en-GB" dirty="0">
              <a:solidFill>
                <a:srgbClr val="002060"/>
              </a:solidFill>
              <a:latin typeface="Book Antiqua" panose="02040602050305030304" pitchFamily="18" charset="0"/>
              <a:ea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827072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
        <p:nvSpPr>
          <p:cNvPr id="6" name="Rectangle 5"/>
          <p:cNvSpPr/>
          <p:nvPr/>
        </p:nvSpPr>
        <p:spPr>
          <a:xfrm>
            <a:off x="152400" y="1051282"/>
            <a:ext cx="8686800" cy="5806718"/>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en-GB"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WP4 </a:t>
            </a:r>
            <a:endPar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342900" marR="54610" lvl="0" indent="-342900" algn="just">
              <a:lnSpc>
                <a:spcPct val="115000"/>
              </a:lnSpc>
              <a:spcBef>
                <a:spcPts val="430"/>
              </a:spcBef>
              <a:spcAft>
                <a:spcPts val="0"/>
              </a:spcAft>
              <a:buFont typeface="Courier New" panose="02070309020205020404" pitchFamily="49" charset="0"/>
              <a:buChar char="o"/>
            </a:pPr>
            <a:r>
              <a:rPr lang="en-GB" sz="2000" dirty="0">
                <a:solidFill>
                  <a:srgbClr val="002060"/>
                </a:solidFill>
                <a:latin typeface="Book Antiqua" panose="02040602050305030304" pitchFamily="18" charset="0"/>
                <a:ea typeface="Times New Roman" panose="02020603050405020304" pitchFamily="18" charset="0"/>
              </a:rPr>
              <a:t>Implementation of developed master curricula and trainings:</a:t>
            </a:r>
          </a:p>
          <a:p>
            <a:pPr marL="342900" marR="54610" lvl="0" indent="-342900" algn="just">
              <a:lnSpc>
                <a:spcPct val="115000"/>
              </a:lnSpc>
              <a:spcAft>
                <a:spcPts val="0"/>
              </a:spcAft>
              <a:buFont typeface="Wingdings" panose="05000000000000000000" pitchFamily="2" charset="2"/>
              <a:buChar char=""/>
            </a:pPr>
            <a:r>
              <a:rPr lang="en-GB" sz="2000" dirty="0">
                <a:solidFill>
                  <a:srgbClr val="002060"/>
                </a:solidFill>
                <a:latin typeface="Book Antiqua" panose="02040602050305030304" pitchFamily="18" charset="0"/>
                <a:ea typeface="Times New Roman" panose="02020603050405020304" pitchFamily="18" charset="0"/>
              </a:rPr>
              <a:t>Info day for student enrolment was held 12</a:t>
            </a:r>
            <a:r>
              <a:rPr lang="en-GB" sz="2000" baseline="30000" dirty="0">
                <a:solidFill>
                  <a:srgbClr val="002060"/>
                </a:solidFill>
                <a:latin typeface="Book Antiqua" panose="02040602050305030304" pitchFamily="18" charset="0"/>
                <a:ea typeface="Times New Roman" panose="02020603050405020304" pitchFamily="18" charset="0"/>
              </a:rPr>
              <a:t>th</a:t>
            </a:r>
            <a:r>
              <a:rPr lang="en-GB" sz="2000" dirty="0">
                <a:solidFill>
                  <a:srgbClr val="002060"/>
                </a:solidFill>
                <a:latin typeface="Book Antiqua" panose="02040602050305030304" pitchFamily="18" charset="0"/>
                <a:ea typeface="Times New Roman" panose="02020603050405020304" pitchFamily="18" charset="0"/>
              </a:rPr>
              <a:t> November in southern city of </a:t>
            </a:r>
            <a:r>
              <a:rPr lang="en-GB" sz="2000" dirty="0" err="1">
                <a:solidFill>
                  <a:srgbClr val="002060"/>
                </a:solidFill>
                <a:latin typeface="Book Antiqua" panose="02040602050305030304" pitchFamily="18" charset="0"/>
                <a:ea typeface="Times New Roman" panose="02020603050405020304" pitchFamily="18" charset="0"/>
              </a:rPr>
              <a:t>Srpska</a:t>
            </a:r>
            <a:r>
              <a:rPr lang="en-GB" sz="2000" dirty="0">
                <a:solidFill>
                  <a:srgbClr val="002060"/>
                </a:solidFill>
                <a:latin typeface="Book Antiqua" panose="02040602050305030304" pitchFamily="18" charset="0"/>
                <a:ea typeface="Times New Roman" panose="02020603050405020304" pitchFamily="18" charset="0"/>
              </a:rPr>
              <a:t>, </a:t>
            </a:r>
            <a:r>
              <a:rPr lang="en-GB" sz="2000" dirty="0" err="1">
                <a:solidFill>
                  <a:srgbClr val="002060"/>
                </a:solidFill>
                <a:latin typeface="Book Antiqua" panose="02040602050305030304" pitchFamily="18" charset="0"/>
                <a:ea typeface="Times New Roman" panose="02020603050405020304" pitchFamily="18" charset="0"/>
              </a:rPr>
              <a:t>Trebinje</a:t>
            </a:r>
            <a:r>
              <a:rPr lang="en-GB" sz="2000" dirty="0">
                <a:solidFill>
                  <a:srgbClr val="002060"/>
                </a:solidFill>
                <a:latin typeface="Book Antiqua" panose="02040602050305030304" pitchFamily="18" charset="0"/>
                <a:ea typeface="Times New Roman" panose="02020603050405020304" pitchFamily="18" charset="0"/>
              </a:rPr>
              <a:t> and on November 14 at Faculty of Security Science</a:t>
            </a:r>
            <a:r>
              <a:rPr lang="en-GB" sz="2000" dirty="0" smtClean="0">
                <a:solidFill>
                  <a:srgbClr val="002060"/>
                </a:solidFill>
                <a:latin typeface="Book Antiqua" panose="02040602050305030304" pitchFamily="18" charset="0"/>
                <a:ea typeface="Times New Roman" panose="02020603050405020304" pitchFamily="18" charset="0"/>
              </a:rPr>
              <a:t>.</a:t>
            </a:r>
          </a:p>
          <a:p>
            <a:pPr marR="54610" lvl="0" algn="just">
              <a:lnSpc>
                <a:spcPct val="115000"/>
              </a:lnSpc>
              <a:spcAft>
                <a:spcPts val="0"/>
              </a:spcAft>
            </a:pPr>
            <a:r>
              <a:rPr lang="en-GB" sz="2000" dirty="0">
                <a:hlinkClick r:id="rId2"/>
              </a:rPr>
              <a:t>https://fbn.unibl.org/2018/11/14/7212</a:t>
            </a:r>
            <a:r>
              <a:rPr lang="en-GB" sz="2000" dirty="0" smtClean="0">
                <a:hlinkClick r:id="rId2"/>
              </a:rPr>
              <a:t>/</a:t>
            </a:r>
            <a:endParaRPr lang="en-GB" sz="2000" dirty="0" smtClean="0"/>
          </a:p>
          <a:p>
            <a:pPr marR="54610" lvl="0" algn="just">
              <a:lnSpc>
                <a:spcPct val="115000"/>
              </a:lnSpc>
              <a:spcAft>
                <a:spcPts val="0"/>
              </a:spcAft>
            </a:pPr>
            <a:r>
              <a:rPr lang="en-GB" sz="2000" dirty="0">
                <a:hlinkClick r:id="rId3"/>
              </a:rPr>
              <a:t>https://fbn.unibl.org/2018/11/12/promocija-studisjkog-programa-u-trebinju/</a:t>
            </a:r>
            <a:endParaRPr lang="en-GB" sz="2000" dirty="0">
              <a:solidFill>
                <a:srgbClr val="002060"/>
              </a:solidFill>
              <a:latin typeface="Book Antiqua" panose="02040602050305030304" pitchFamily="18" charset="0"/>
              <a:ea typeface="Times New Roman" panose="02020603050405020304" pitchFamily="18" charset="0"/>
            </a:endParaRPr>
          </a:p>
          <a:p>
            <a:pPr marL="342900" marR="54610" lvl="0" indent="-342900" algn="just">
              <a:lnSpc>
                <a:spcPct val="115000"/>
              </a:lnSpc>
              <a:spcAft>
                <a:spcPts val="0"/>
              </a:spcAft>
              <a:buFont typeface="Wingdings" panose="05000000000000000000" pitchFamily="2" charset="2"/>
              <a:buChar char=""/>
            </a:pPr>
            <a:r>
              <a:rPr lang="en-GB" sz="2000" dirty="0">
                <a:solidFill>
                  <a:srgbClr val="002060"/>
                </a:solidFill>
                <a:latin typeface="Book Antiqua" panose="02040602050305030304" pitchFamily="18" charset="0"/>
                <a:ea typeface="Times New Roman" panose="02020603050405020304" pitchFamily="18" charset="0"/>
              </a:rPr>
              <a:t>Competition for enrolment was announced at the Faculty web page and student service board on November 12. 35 candidates delivered required documentation and were assigned for competition. </a:t>
            </a:r>
            <a:endParaRPr lang="en-GB" sz="2000" dirty="0" smtClean="0">
              <a:solidFill>
                <a:srgbClr val="002060"/>
              </a:solidFill>
              <a:latin typeface="Book Antiqua" panose="02040602050305030304" pitchFamily="18" charset="0"/>
              <a:ea typeface="Times New Roman" panose="02020603050405020304" pitchFamily="18" charset="0"/>
            </a:endParaRPr>
          </a:p>
          <a:p>
            <a:pPr marR="54610" lvl="0" algn="just">
              <a:lnSpc>
                <a:spcPct val="115000"/>
              </a:lnSpc>
              <a:spcAft>
                <a:spcPts val="0"/>
              </a:spcAft>
            </a:pPr>
            <a:r>
              <a:rPr lang="en-GB" sz="2000" dirty="0">
                <a:hlinkClick r:id="rId4"/>
              </a:rPr>
              <a:t>https://fbn.unibl.org/2018/11/12/konkurs-za-upis-na-master-studije-u-akademskoj-201819-2/</a:t>
            </a:r>
            <a:endParaRPr lang="en-GB" sz="2000" dirty="0">
              <a:solidFill>
                <a:srgbClr val="002060"/>
              </a:solidFill>
              <a:latin typeface="Book Antiqua" panose="02040602050305030304" pitchFamily="18" charset="0"/>
              <a:ea typeface="Times New Roman" panose="02020603050405020304" pitchFamily="18" charset="0"/>
            </a:endParaRPr>
          </a:p>
          <a:p>
            <a:pPr marL="342900" marR="54610" lvl="0" indent="-342900" algn="just">
              <a:lnSpc>
                <a:spcPct val="115000"/>
              </a:lnSpc>
              <a:spcAft>
                <a:spcPts val="0"/>
              </a:spcAft>
              <a:buFont typeface="Wingdings" panose="05000000000000000000" pitchFamily="2" charset="2"/>
              <a:buChar char=""/>
            </a:pPr>
            <a:r>
              <a:rPr lang="en-GB" sz="2000" dirty="0">
                <a:solidFill>
                  <a:srgbClr val="002060"/>
                </a:solidFill>
                <a:latin typeface="Book Antiqua" panose="02040602050305030304" pitchFamily="18" charset="0"/>
                <a:ea typeface="Times New Roman" panose="02020603050405020304" pitchFamily="18" charset="0"/>
              </a:rPr>
              <a:t>Entrance exam was held on November 17. The preliminary and final ranking list was announced at the student services board and at the Faculty web site. 15 best rated candidates were enrolled according to defined tuition fees and procedures.  </a:t>
            </a:r>
          </a:p>
          <a:p>
            <a:pPr marL="342900" marR="54610" lvl="0" indent="-342900" algn="just">
              <a:lnSpc>
                <a:spcPct val="115000"/>
              </a:lnSpc>
              <a:spcAft>
                <a:spcPts val="430"/>
              </a:spcAft>
              <a:buFont typeface="Wingdings" panose="05000000000000000000" pitchFamily="2" charset="2"/>
              <a:buChar char=""/>
            </a:pPr>
            <a:r>
              <a:rPr lang="en-GB" sz="2000" dirty="0" smtClean="0">
                <a:solidFill>
                  <a:srgbClr val="002060"/>
                </a:solidFill>
                <a:latin typeface="Book Antiqua" panose="02040602050305030304" pitchFamily="18" charset="0"/>
                <a:ea typeface="Times New Roman" panose="02020603050405020304" pitchFamily="18" charset="0"/>
              </a:rPr>
              <a:t>The </a:t>
            </a:r>
            <a:r>
              <a:rPr lang="en-GB" sz="2000" dirty="0">
                <a:solidFill>
                  <a:srgbClr val="002060"/>
                </a:solidFill>
                <a:latin typeface="Book Antiqua" panose="02040602050305030304" pitchFamily="18" charset="0"/>
                <a:ea typeface="Times New Roman" panose="02020603050405020304" pitchFamily="18" charset="0"/>
              </a:rPr>
              <a:t>lectures started being held from 8</a:t>
            </a:r>
            <a:r>
              <a:rPr lang="en-GB" sz="2000" baseline="30000" dirty="0">
                <a:solidFill>
                  <a:srgbClr val="002060"/>
                </a:solidFill>
                <a:latin typeface="Book Antiqua" panose="02040602050305030304" pitchFamily="18" charset="0"/>
                <a:ea typeface="Times New Roman" panose="02020603050405020304" pitchFamily="18" charset="0"/>
              </a:rPr>
              <a:t>th</a:t>
            </a:r>
            <a:r>
              <a:rPr lang="en-GB" sz="2000" dirty="0">
                <a:solidFill>
                  <a:srgbClr val="002060"/>
                </a:solidFill>
                <a:latin typeface="Book Antiqua" panose="02040602050305030304" pitchFamily="18" charset="0"/>
                <a:ea typeface="Times New Roman" panose="02020603050405020304" pitchFamily="18" charset="0"/>
              </a:rPr>
              <a:t> December since</a:t>
            </a:r>
            <a:r>
              <a:rPr lang="en-GB" sz="2000" dirty="0" smtClean="0">
                <a:solidFill>
                  <a:srgbClr val="002060"/>
                </a:solidFill>
                <a:latin typeface="Book Antiqua" panose="02040602050305030304" pitchFamily="18" charset="0"/>
                <a:ea typeface="Times New Roman" panose="02020603050405020304" pitchFamily="18" charset="0"/>
              </a:rPr>
              <a:t>.</a:t>
            </a:r>
            <a:endParaRPr lang="en-GB" sz="2000" dirty="0">
              <a:solidFill>
                <a:srgbClr val="002060"/>
              </a:solidFill>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1133603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endParaRPr lang="en-GB"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
        <p:nvSpPr>
          <p:cNvPr id="8" name="Rectangle 7"/>
          <p:cNvSpPr/>
          <p:nvPr/>
        </p:nvSpPr>
        <p:spPr>
          <a:xfrm>
            <a:off x="76200" y="1219200"/>
            <a:ext cx="9067800" cy="6200672"/>
          </a:xfrm>
          <a:prstGeom prst="rect">
            <a:avLst/>
          </a:prstGeom>
        </p:spPr>
        <p:txBody>
          <a:bodyPr wrap="square">
            <a:spAutoFit/>
          </a:bodyPr>
          <a:lstStyle/>
          <a:p>
            <a:pPr marL="457200" indent="-457200" algn="just">
              <a:lnSpc>
                <a:spcPct val="115000"/>
              </a:lnSpc>
              <a:spcAft>
                <a:spcPts val="0"/>
              </a:spcAft>
              <a:buFont typeface="Arial" panose="020B0604020202020204" pitchFamily="34" charset="0"/>
              <a:buChar char="•"/>
            </a:pP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WP4 </a:t>
            </a:r>
            <a:endParaRPr lang="sr-Latn-BA"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457200" indent="-457200" algn="just">
              <a:lnSpc>
                <a:spcPct val="115000"/>
              </a:lnSpc>
              <a:spcAft>
                <a:spcPts val="0"/>
              </a:spcAft>
              <a:buFont typeface="Courier New" panose="02070309020205020404" pitchFamily="49" charset="0"/>
              <a:buChar char="o"/>
            </a:pPr>
            <a:r>
              <a:rPr lang="en-GB" sz="2400" dirty="0" smtClean="0">
                <a:solidFill>
                  <a:srgbClr val="002060"/>
                </a:solidFill>
                <a:latin typeface="Book Antiqua" panose="02040602050305030304" pitchFamily="18" charset="0"/>
                <a:ea typeface="Times New Roman" panose="02020603050405020304" pitchFamily="18" charset="0"/>
              </a:rPr>
              <a:t>4.2 </a:t>
            </a:r>
            <a:r>
              <a:rPr lang="en-GB" sz="2400" dirty="0">
                <a:solidFill>
                  <a:srgbClr val="002060"/>
                </a:solidFill>
                <a:latin typeface="Book Antiqua" panose="02040602050305030304" pitchFamily="18" charset="0"/>
                <a:ea typeface="Times New Roman" panose="02020603050405020304" pitchFamily="18" charset="0"/>
              </a:rPr>
              <a:t>Implementation of developed master curricula:</a:t>
            </a:r>
          </a:p>
          <a:p>
            <a:pPr marL="457200" marR="54610" lvl="0" indent="-457200" algn="just">
              <a:lnSpc>
                <a:spcPct val="115000"/>
              </a:lnSpc>
              <a:spcAft>
                <a:spcPts val="0"/>
              </a:spcAft>
              <a:buFont typeface="Wingdings" panose="05000000000000000000" pitchFamily="2" charset="2"/>
              <a:buChar char="Ø"/>
            </a:pPr>
            <a:r>
              <a:rPr lang="en-GB" sz="2400" dirty="0">
                <a:solidFill>
                  <a:srgbClr val="002060"/>
                </a:solidFill>
                <a:latin typeface="Book Antiqua" panose="02040602050305030304" pitchFamily="18" charset="0"/>
                <a:ea typeface="Times New Roman" panose="02020603050405020304" pitchFamily="18" charset="0"/>
              </a:rPr>
              <a:t>The lectures schedule is completely fulfilled and the colloquium were held too.</a:t>
            </a:r>
          </a:p>
          <a:p>
            <a:pPr marL="457200" marR="54610" lvl="0" indent="-457200" algn="just">
              <a:lnSpc>
                <a:spcPct val="115000"/>
              </a:lnSpc>
              <a:spcAft>
                <a:spcPts val="430"/>
              </a:spcAft>
              <a:buFont typeface="Wingdings" panose="05000000000000000000" pitchFamily="2" charset="2"/>
              <a:buChar char="Ø"/>
            </a:pPr>
            <a:r>
              <a:rPr lang="en-GB" sz="2400" dirty="0">
                <a:solidFill>
                  <a:srgbClr val="002060"/>
                </a:solidFill>
                <a:latin typeface="Book Antiqua" panose="02040602050305030304" pitchFamily="18" charset="0"/>
                <a:ea typeface="Times New Roman" panose="02020603050405020304" pitchFamily="18" charset="0"/>
              </a:rPr>
              <a:t>The April exam schedule is defined and e-system licences were distributed to students</a:t>
            </a:r>
            <a:r>
              <a:rPr lang="en-GB" sz="2400" dirty="0" smtClean="0">
                <a:solidFill>
                  <a:srgbClr val="002060"/>
                </a:solidFill>
                <a:latin typeface="Book Antiqua" panose="02040602050305030304" pitchFamily="18" charset="0"/>
                <a:ea typeface="Times New Roman" panose="02020603050405020304" pitchFamily="18" charset="0"/>
              </a:rPr>
              <a:t>.</a:t>
            </a:r>
          </a:p>
          <a:p>
            <a:pPr marL="342900" indent="-342900" algn="just">
              <a:spcAft>
                <a:spcPts val="0"/>
              </a:spcAft>
              <a:buFont typeface="Arial" panose="020B0604020202020204" pitchFamily="34" charset="0"/>
              <a:buChar char="•"/>
            </a:pP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WP8</a:t>
            </a:r>
            <a:endParaRPr lang="sr-Latn-BA"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342900" indent="-342900" algn="just">
              <a:spcAft>
                <a:spcPts val="0"/>
              </a:spcAft>
              <a:buFont typeface="Courier New" panose="02070309020205020404" pitchFamily="49" charset="0"/>
              <a:buChar char="o"/>
            </a:pPr>
            <a:r>
              <a:rPr lang="en-GB" sz="2400" dirty="0">
                <a:solidFill>
                  <a:srgbClr val="002060"/>
                </a:solidFill>
                <a:latin typeface="Book Antiqua" panose="02040602050305030304" pitchFamily="18" charset="0"/>
                <a:ea typeface="Times New Roman" panose="02020603050405020304" pitchFamily="18" charset="0"/>
              </a:rPr>
              <a:t>8.2 Regular Steering Committee and Project Management meetings:</a:t>
            </a:r>
          </a:p>
          <a:p>
            <a:pPr marL="342900" marR="54610" lvl="0" indent="-342900" algn="just">
              <a:spcAft>
                <a:spcPts val="0"/>
              </a:spcAft>
              <a:buFont typeface="Wingdings" panose="05000000000000000000" pitchFamily="2" charset="2"/>
              <a:buChar char="Ø"/>
            </a:pPr>
            <a:r>
              <a:rPr lang="en-GB" sz="2400" dirty="0" err="1">
                <a:solidFill>
                  <a:srgbClr val="002060"/>
                </a:solidFill>
                <a:latin typeface="Book Antiqua" panose="02040602050305030304" pitchFamily="18" charset="0"/>
                <a:ea typeface="Times New Roman" panose="02020603050405020304" pitchFamily="18" charset="0"/>
              </a:rPr>
              <a:t>Zana</a:t>
            </a:r>
            <a:r>
              <a:rPr lang="en-GB" sz="2400" dirty="0">
                <a:solidFill>
                  <a:srgbClr val="002060"/>
                </a:solidFill>
                <a:latin typeface="Book Antiqua" panose="02040602050305030304" pitchFamily="18" charset="0"/>
                <a:ea typeface="Times New Roman" panose="02020603050405020304" pitchFamily="18" charset="0"/>
              </a:rPr>
              <a:t> </a:t>
            </a:r>
            <a:r>
              <a:rPr lang="en-GB" sz="2400" dirty="0" err="1">
                <a:solidFill>
                  <a:srgbClr val="002060"/>
                </a:solidFill>
                <a:latin typeface="Book Antiqua" panose="02040602050305030304" pitchFamily="18" charset="0"/>
                <a:ea typeface="Times New Roman" panose="02020603050405020304" pitchFamily="18" charset="0"/>
              </a:rPr>
              <a:t>Vrucinic</a:t>
            </a:r>
            <a:r>
              <a:rPr lang="en-GB" sz="2400" dirty="0">
                <a:solidFill>
                  <a:srgbClr val="002060"/>
                </a:solidFill>
                <a:latin typeface="Book Antiqua" panose="02040602050305030304" pitchFamily="18" charset="0"/>
                <a:ea typeface="Times New Roman" panose="02020603050405020304" pitchFamily="18" charset="0"/>
              </a:rPr>
              <a:t>, </a:t>
            </a:r>
            <a:r>
              <a:rPr lang="en-GB" sz="2400" dirty="0" err="1">
                <a:solidFill>
                  <a:srgbClr val="002060"/>
                </a:solidFill>
                <a:latin typeface="Book Antiqua" panose="02040602050305030304" pitchFamily="18" charset="0"/>
                <a:ea typeface="Times New Roman" panose="02020603050405020304" pitchFamily="18" charset="0"/>
              </a:rPr>
              <a:t>Velibor</a:t>
            </a:r>
            <a:r>
              <a:rPr lang="en-GB" sz="2400" dirty="0">
                <a:solidFill>
                  <a:srgbClr val="002060"/>
                </a:solidFill>
                <a:latin typeface="Book Antiqua" panose="02040602050305030304" pitchFamily="18" charset="0"/>
                <a:ea typeface="Times New Roman" panose="02020603050405020304" pitchFamily="18" charset="0"/>
              </a:rPr>
              <a:t> </a:t>
            </a:r>
            <a:r>
              <a:rPr lang="en-GB" sz="2400" dirty="0" err="1">
                <a:solidFill>
                  <a:srgbClr val="002060"/>
                </a:solidFill>
                <a:latin typeface="Book Antiqua" panose="02040602050305030304" pitchFamily="18" charset="0"/>
                <a:ea typeface="Times New Roman" panose="02020603050405020304" pitchFamily="18" charset="0"/>
              </a:rPr>
              <a:t>Lalic</a:t>
            </a:r>
            <a:r>
              <a:rPr lang="en-GB" sz="2400" dirty="0">
                <a:solidFill>
                  <a:srgbClr val="002060"/>
                </a:solidFill>
                <a:latin typeface="Book Antiqua" panose="02040602050305030304" pitchFamily="18" charset="0"/>
                <a:ea typeface="Times New Roman" panose="02020603050405020304" pitchFamily="18" charset="0"/>
              </a:rPr>
              <a:t> and </a:t>
            </a:r>
            <a:r>
              <a:rPr lang="en-GB" sz="2400" dirty="0" err="1">
                <a:solidFill>
                  <a:srgbClr val="002060"/>
                </a:solidFill>
                <a:latin typeface="Book Antiqua" panose="02040602050305030304" pitchFamily="18" charset="0"/>
                <a:ea typeface="Times New Roman" panose="02020603050405020304" pitchFamily="18" charset="0"/>
              </a:rPr>
              <a:t>Radoslav</a:t>
            </a:r>
            <a:r>
              <a:rPr lang="en-GB" sz="2400" dirty="0">
                <a:solidFill>
                  <a:srgbClr val="002060"/>
                </a:solidFill>
                <a:latin typeface="Book Antiqua" panose="02040602050305030304" pitchFamily="18" charset="0"/>
                <a:ea typeface="Times New Roman" panose="02020603050405020304" pitchFamily="18" charset="0"/>
              </a:rPr>
              <a:t> </a:t>
            </a:r>
            <a:r>
              <a:rPr lang="en-GB" sz="2400" dirty="0" err="1">
                <a:solidFill>
                  <a:srgbClr val="002060"/>
                </a:solidFill>
                <a:latin typeface="Book Antiqua" panose="02040602050305030304" pitchFamily="18" charset="0"/>
                <a:ea typeface="Times New Roman" panose="02020603050405020304" pitchFamily="18" charset="0"/>
              </a:rPr>
              <a:t>Ivanis</a:t>
            </a:r>
            <a:r>
              <a:rPr lang="en-GB" sz="2400" dirty="0">
                <a:solidFill>
                  <a:srgbClr val="002060"/>
                </a:solidFill>
                <a:latin typeface="Book Antiqua" panose="02040602050305030304" pitchFamily="18" charset="0"/>
                <a:ea typeface="Times New Roman" panose="02020603050405020304" pitchFamily="18" charset="0"/>
              </a:rPr>
              <a:t> attended </a:t>
            </a:r>
            <a:r>
              <a:rPr lang="en-GB" sz="2400" dirty="0" err="1">
                <a:solidFill>
                  <a:srgbClr val="002060"/>
                </a:solidFill>
                <a:latin typeface="Book Antiqua" panose="02040602050305030304" pitchFamily="18" charset="0"/>
                <a:ea typeface="Times New Roman" panose="02020603050405020304" pitchFamily="18" charset="0"/>
              </a:rPr>
              <a:t>NatRisk</a:t>
            </a:r>
            <a:r>
              <a:rPr lang="en-GB" sz="2400" dirty="0">
                <a:solidFill>
                  <a:srgbClr val="002060"/>
                </a:solidFill>
                <a:latin typeface="Book Antiqua" panose="02040602050305030304" pitchFamily="18" charset="0"/>
                <a:ea typeface="Times New Roman" panose="02020603050405020304" pitchFamily="18" charset="0"/>
              </a:rPr>
              <a:t> fifth Steering Committee meeting at Middlesex University London from 20</a:t>
            </a:r>
            <a:r>
              <a:rPr lang="en-GB" sz="2400" baseline="30000" dirty="0">
                <a:solidFill>
                  <a:srgbClr val="002060"/>
                </a:solidFill>
                <a:latin typeface="Book Antiqua" panose="02040602050305030304" pitchFamily="18" charset="0"/>
                <a:ea typeface="Times New Roman" panose="02020603050405020304" pitchFamily="18" charset="0"/>
              </a:rPr>
              <a:t>th</a:t>
            </a:r>
            <a:r>
              <a:rPr lang="en-GB" sz="2400" dirty="0">
                <a:solidFill>
                  <a:srgbClr val="002060"/>
                </a:solidFill>
                <a:latin typeface="Book Antiqua" panose="02040602050305030304" pitchFamily="18" charset="0"/>
                <a:ea typeface="Times New Roman" panose="02020603050405020304" pitchFamily="18" charset="0"/>
              </a:rPr>
              <a:t> -22</a:t>
            </a:r>
            <a:r>
              <a:rPr lang="en-GB" sz="2400" baseline="30000" dirty="0">
                <a:solidFill>
                  <a:srgbClr val="002060"/>
                </a:solidFill>
                <a:latin typeface="Book Antiqua" panose="02040602050305030304" pitchFamily="18" charset="0"/>
                <a:ea typeface="Times New Roman" panose="02020603050405020304" pitchFamily="18" charset="0"/>
              </a:rPr>
              <a:t>th</a:t>
            </a:r>
            <a:r>
              <a:rPr lang="en-GB" sz="2400" dirty="0">
                <a:solidFill>
                  <a:srgbClr val="002060"/>
                </a:solidFill>
                <a:latin typeface="Book Antiqua" panose="02040602050305030304" pitchFamily="18" charset="0"/>
                <a:ea typeface="Times New Roman" panose="02020603050405020304" pitchFamily="18" charset="0"/>
              </a:rPr>
              <a:t> Mart 2019</a:t>
            </a:r>
          </a:p>
          <a:p>
            <a:pPr algn="just">
              <a:spcAft>
                <a:spcPts val="0"/>
              </a:spcAft>
            </a:pPr>
            <a:r>
              <a:rPr lang="en-GB" sz="2800" dirty="0">
                <a:hlinkClick r:id="rId2"/>
              </a:rPr>
              <a:t>https://fbn.unibl.org/2019/03/23/predstavnici-fakulteta-na-sastanku-na-middlesex-university-london/</a:t>
            </a:r>
            <a:endParaRPr lang="en-GB" sz="2800" dirty="0">
              <a:solidFill>
                <a:srgbClr val="002060"/>
              </a:solidFill>
              <a:latin typeface="Book Antiqua" panose="02040602050305030304" pitchFamily="18" charset="0"/>
              <a:ea typeface="Times New Roman" panose="02020603050405020304" pitchFamily="18" charset="0"/>
            </a:endParaRPr>
          </a:p>
          <a:p>
            <a:pPr marL="457200" marR="54610" algn="just">
              <a:spcAft>
                <a:spcPts val="0"/>
              </a:spcAft>
            </a:pPr>
            <a:r>
              <a:rPr lang="en-GB" sz="2800" dirty="0">
                <a:solidFill>
                  <a:srgbClr val="002060"/>
                </a:solidFill>
                <a:latin typeface="Book Antiqua" panose="02040602050305030304" pitchFamily="18" charset="0"/>
                <a:ea typeface="Times New Roman" panose="02020603050405020304" pitchFamily="18" charset="0"/>
              </a:rPr>
              <a:t> </a:t>
            </a:r>
          </a:p>
        </p:txBody>
      </p:sp>
    </p:spTree>
    <p:extLst>
      <p:ext uri="{BB962C8B-B14F-4D97-AF65-F5344CB8AC3E}">
        <p14:creationId xmlns:p14="http://schemas.microsoft.com/office/powerpoint/2010/main" val="3409391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
        <p:nvSpPr>
          <p:cNvPr id="8" name="Rectangle 7"/>
          <p:cNvSpPr/>
          <p:nvPr/>
        </p:nvSpPr>
        <p:spPr>
          <a:xfrm>
            <a:off x="0" y="1309366"/>
            <a:ext cx="9144000" cy="5924699"/>
          </a:xfrm>
          <a:prstGeom prst="rect">
            <a:avLst/>
          </a:prstGeom>
        </p:spPr>
        <p:txBody>
          <a:bodyPr wrap="square">
            <a:spAutoFit/>
          </a:bodyPr>
          <a:lstStyle/>
          <a:p>
            <a:pPr marL="342900" indent="-342900" algn="just">
              <a:spcAft>
                <a:spcPts val="0"/>
              </a:spcAft>
              <a:buFont typeface="Arial" panose="020B0604020202020204" pitchFamily="34" charset="0"/>
              <a:buChar char="•"/>
            </a:pP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WP7</a:t>
            </a:r>
            <a:endParaRPr lang="sr-Latn-BA"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342900" indent="-342900" algn="just">
              <a:spcAft>
                <a:spcPts val="0"/>
              </a:spcAft>
              <a:buFont typeface="Courier New" panose="02070309020205020404" pitchFamily="49" charset="0"/>
              <a:buChar char="o"/>
            </a:pP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7.3 </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Realization of student and staff mobility between WB and EU partners:</a:t>
            </a:r>
          </a:p>
          <a:p>
            <a:pPr marL="342900" marR="54610" lvl="0" indent="-342900" algn="just">
              <a:spcBef>
                <a:spcPts val="430"/>
              </a:spcBef>
              <a:spcAft>
                <a:spcPts val="430"/>
              </a:spcAft>
              <a:buFont typeface="Wingdings" panose="05000000000000000000" pitchFamily="2" charset="2"/>
              <a:buChar char="Ø"/>
            </a:pPr>
            <a:r>
              <a:rPr lang="en-GB" sz="2400" dirty="0">
                <a:solidFill>
                  <a:srgbClr val="002060"/>
                </a:solidFill>
                <a:latin typeface="Book Antiqua" panose="02040602050305030304" pitchFamily="18" charset="0"/>
                <a:ea typeface="Times New Roman" panose="02020603050405020304" pitchFamily="18" charset="0"/>
              </a:rPr>
              <a:t>Realization of staff mobility between UBL and UPKM and TSACU was arranged and </a:t>
            </a:r>
            <a:r>
              <a:rPr lang="en-GB" sz="2400" dirty="0" smtClean="0">
                <a:solidFill>
                  <a:srgbClr val="002060"/>
                </a:solidFill>
                <a:latin typeface="Book Antiqua" panose="02040602050305030304" pitchFamily="18" charset="0"/>
                <a:ea typeface="Times New Roman" panose="02020603050405020304" pitchFamily="18" charset="0"/>
              </a:rPr>
              <a:t>realized </a:t>
            </a:r>
            <a:r>
              <a:rPr lang="en-GB" sz="2400" dirty="0">
                <a:solidFill>
                  <a:srgbClr val="002060"/>
                </a:solidFill>
                <a:latin typeface="Book Antiqua" panose="02040602050305030304" pitchFamily="18" charset="0"/>
                <a:ea typeface="Times New Roman" panose="02020603050405020304" pitchFamily="18" charset="0"/>
              </a:rPr>
              <a:t>from 15-19 April</a:t>
            </a:r>
            <a:r>
              <a:rPr lang="en-GB" sz="2400" dirty="0" smtClean="0">
                <a:solidFill>
                  <a:srgbClr val="002060"/>
                </a:solidFill>
                <a:latin typeface="Book Antiqua" panose="02040602050305030304" pitchFamily="18" charset="0"/>
                <a:ea typeface="Times New Roman" panose="02020603050405020304" pitchFamily="18" charset="0"/>
              </a:rPr>
              <a:t>.</a:t>
            </a:r>
          </a:p>
          <a:p>
            <a:pPr marR="54610" lvl="0" algn="just">
              <a:spcBef>
                <a:spcPts val="430"/>
              </a:spcBef>
              <a:spcAft>
                <a:spcPts val="430"/>
              </a:spcAft>
            </a:pPr>
            <a:r>
              <a:rPr lang="en-GB" sz="2400" dirty="0">
                <a:hlinkClick r:id="rId2"/>
              </a:rPr>
              <a:t>https://fbn.unibl.org/2019/04/17/gosti-sa-kosmeta-odrzali-prezentacije-studentima-fakulteta</a:t>
            </a:r>
            <a:r>
              <a:rPr lang="en-GB" sz="2400" dirty="0" smtClean="0">
                <a:hlinkClick r:id="rId2"/>
              </a:rPr>
              <a:t>/</a:t>
            </a:r>
            <a:endParaRPr lang="en-GB" sz="2400" dirty="0" smtClean="0"/>
          </a:p>
          <a:p>
            <a:pPr marL="342900" marR="54610" lvl="0" indent="-342900" algn="just">
              <a:spcBef>
                <a:spcPts val="430"/>
              </a:spcBef>
              <a:spcAft>
                <a:spcPts val="430"/>
              </a:spcAft>
              <a:buFont typeface="Wingdings" panose="05000000000000000000" pitchFamily="2" charset="2"/>
              <a:buChar char="Ø"/>
            </a:pPr>
            <a:r>
              <a:rPr lang="en-GB" sz="2800" dirty="0" smtClean="0">
                <a:solidFill>
                  <a:srgbClr val="002060"/>
                </a:solidFill>
                <a:latin typeface="Book Antiqua" panose="02040602050305030304" pitchFamily="18" charset="0"/>
                <a:ea typeface="Times New Roman" panose="02020603050405020304" pitchFamily="18" charset="0"/>
                <a:hlinkClick r:id="rId3" action="ppaction://hlinkfile"/>
              </a:rPr>
              <a:t>Self evaluation on master curricula was realized.</a:t>
            </a:r>
            <a:endParaRPr lang="sr-Latn-BA" sz="2800" dirty="0" smtClean="0">
              <a:solidFill>
                <a:srgbClr val="002060"/>
              </a:solidFill>
              <a:latin typeface="Book Antiqua" panose="02040602050305030304" pitchFamily="18" charset="0"/>
              <a:ea typeface="Times New Roman" panose="02020603050405020304" pitchFamily="18" charset="0"/>
            </a:endParaRPr>
          </a:p>
          <a:p>
            <a:pPr marR="54610" lvl="0" algn="just">
              <a:spcBef>
                <a:spcPts val="430"/>
              </a:spcBef>
              <a:spcAft>
                <a:spcPts val="430"/>
              </a:spcAft>
            </a:pPr>
            <a:endParaRPr lang="en-GB" sz="2400" dirty="0">
              <a:solidFill>
                <a:srgbClr val="002060"/>
              </a:solidFill>
              <a:latin typeface="Book Antiqua" panose="02040602050305030304" pitchFamily="18" charset="0"/>
              <a:ea typeface="Times New Roman" panose="02020603050405020304" pitchFamily="18" charset="0"/>
            </a:endParaRPr>
          </a:p>
          <a:p>
            <a:pPr marL="342900" marR="54610" lvl="0" indent="-342900" algn="just">
              <a:spcAft>
                <a:spcPts val="0"/>
              </a:spcAft>
              <a:buFont typeface="Wingdings" panose="05000000000000000000" pitchFamily="2" charset="2"/>
              <a:buChar char="Ø"/>
            </a:pPr>
            <a:r>
              <a:rPr lang="en-GB" sz="2400" dirty="0">
                <a:solidFill>
                  <a:srgbClr val="002060"/>
                </a:solidFill>
                <a:latin typeface="Book Antiqua" panose="02040602050305030304" pitchFamily="18" charset="0"/>
                <a:ea typeface="Times New Roman" panose="02020603050405020304" pitchFamily="18" charset="0"/>
              </a:rPr>
              <a:t>The call for realization of student’s mobility was announced and one student applied and was selected. Student Ratko </a:t>
            </a:r>
            <a:r>
              <a:rPr lang="en-GB" sz="2400" dirty="0" err="1">
                <a:solidFill>
                  <a:srgbClr val="002060"/>
                </a:solidFill>
                <a:latin typeface="Book Antiqua" panose="02040602050305030304" pitchFamily="18" charset="0"/>
                <a:ea typeface="Times New Roman" panose="02020603050405020304" pitchFamily="18" charset="0"/>
              </a:rPr>
              <a:t>Savic</a:t>
            </a:r>
            <a:r>
              <a:rPr lang="en-GB" sz="2400" dirty="0">
                <a:solidFill>
                  <a:srgbClr val="002060"/>
                </a:solidFill>
                <a:latin typeface="Book Antiqua" panose="02040602050305030304" pitchFamily="18" charset="0"/>
                <a:ea typeface="Times New Roman" panose="02020603050405020304" pitchFamily="18" charset="0"/>
              </a:rPr>
              <a:t> went on Criminal Police University to accomplish mobility.</a:t>
            </a:r>
          </a:p>
          <a:p>
            <a:pPr marL="499110" marR="54610" algn="just">
              <a:spcAft>
                <a:spcPts val="430"/>
              </a:spcAft>
            </a:pPr>
            <a:r>
              <a:rPr lang="en-GB" sz="2400" dirty="0">
                <a:solidFill>
                  <a:srgbClr val="002060"/>
                </a:solidFill>
                <a:latin typeface="Book Antiqua" panose="02040602050305030304" pitchFamily="18" charset="0"/>
                <a:ea typeface="Times New Roman" panose="02020603050405020304" pitchFamily="18" charset="0"/>
              </a:rPr>
              <a:t> </a:t>
            </a:r>
          </a:p>
          <a:p>
            <a:pPr marL="342900" indent="-342900" algn="just">
              <a:spcAft>
                <a:spcPts val="0"/>
              </a:spcAft>
              <a:buFont typeface="Arial" panose="020B0604020202020204" pitchFamily="34" charset="0"/>
              <a:buChar char="•"/>
            </a:pPr>
            <a:r>
              <a:rPr lang="en-GB" sz="2400" dirty="0">
                <a:hlinkClick r:id="rId4"/>
              </a:rPr>
              <a:t>https://fbn.unibl.org/2019/01/24/konkurs-za-mobilnost-studenata/</a:t>
            </a:r>
            <a:endParaRPr lang="en-GB" sz="2400" dirty="0">
              <a:solidFill>
                <a:srgbClr val="002060"/>
              </a:solidFill>
              <a:latin typeface="Book Antiqua" panose="02040602050305030304" pitchFamily="18" charset="0"/>
              <a:ea typeface="Times New Roman" panose="02020603050405020304" pitchFamily="18" charset="0"/>
            </a:endParaRPr>
          </a:p>
          <a:p>
            <a:pPr marL="499110" marR="54610" algn="just">
              <a:spcAft>
                <a:spcPts val="0"/>
              </a:spcAft>
            </a:pPr>
            <a:r>
              <a:rPr lang="en-GB" sz="900" dirty="0">
                <a:solidFill>
                  <a:srgbClr val="002060"/>
                </a:solidFill>
                <a:latin typeface="Book Antiqua" panose="02040602050305030304" pitchFamily="18" charset="0"/>
                <a:ea typeface="Times New Roman" panose="02020603050405020304" pitchFamily="18" charset="0"/>
              </a:rPr>
              <a:t> </a:t>
            </a:r>
            <a:endParaRPr lang="en-GB" sz="2000" dirty="0">
              <a:solidFill>
                <a:srgbClr val="002060"/>
              </a:solidFill>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2625143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rmAutofit fontScale="90000"/>
          </a:bodyPr>
          <a:lstStyle/>
          <a:p>
            <a:r>
              <a:rPr lang="bs-Latn-BA" b="1" dirty="0" smtClean="0">
                <a:solidFill>
                  <a:srgbClr val="FFC000"/>
                </a:solidFill>
                <a:effectLst>
                  <a:outerShdw blurRad="38100" dist="38100" dir="2700000" algn="tl">
                    <a:srgbClr val="000000">
                      <a:alpha val="43137"/>
                    </a:srgbClr>
                  </a:outerShdw>
                </a:effectLst>
                <a:latin typeface="Book Antiqua" panose="02040602050305030304" pitchFamily="18" charset="0"/>
              </a:rPr>
              <a:t>What </a:t>
            </a:r>
            <a:r>
              <a:rPr lang="en-GB" b="1" dirty="0" smtClean="0">
                <a:solidFill>
                  <a:srgbClr val="FFC000"/>
                </a:solidFill>
                <a:effectLst>
                  <a:outerShdw blurRad="38100" dist="38100" dir="2700000" algn="tl">
                    <a:srgbClr val="000000">
                      <a:alpha val="43137"/>
                    </a:srgbClr>
                  </a:outerShdw>
                </a:effectLst>
                <a:latin typeface="Book Antiqua" panose="02040602050305030304" pitchFamily="18" charset="0"/>
              </a:rPr>
              <a:t>we plan to do next</a:t>
            </a:r>
            <a:r>
              <a:rPr lang="en-US" b="1" dirty="0" smtClean="0">
                <a:solidFill>
                  <a:srgbClr val="FFC00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FFC00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457200" y="1600200"/>
            <a:ext cx="8229600" cy="4876800"/>
          </a:xfrm>
        </p:spPr>
        <p:txBody>
          <a:bodyPr>
            <a:normAutofit/>
          </a:bodyPr>
          <a:lstStyle/>
          <a:p>
            <a:pPr algn="just">
              <a:buFont typeface="Wingdings" pitchFamily="2" charset="2"/>
              <a:buChar char="Ø"/>
            </a:pPr>
            <a:r>
              <a:rPr lang="sr-Latn-BA" dirty="0" smtClean="0">
                <a:solidFill>
                  <a:srgbClr val="002060"/>
                </a:solidFill>
                <a:latin typeface="Book Antiqua" panose="02040602050305030304" pitchFamily="18" charset="0"/>
              </a:rPr>
              <a:t>Realize 5 student mobilities (</a:t>
            </a:r>
            <a:r>
              <a:rPr lang="en-GB" dirty="0" smtClean="0">
                <a:solidFill>
                  <a:srgbClr val="002060"/>
                </a:solidFill>
                <a:latin typeface="Book Antiqua" panose="02040602050305030304" pitchFamily="18" charset="0"/>
              </a:rPr>
              <a:t>dissemination</a:t>
            </a:r>
            <a:r>
              <a:rPr lang="sr-Latn-BA" dirty="0" smtClean="0">
                <a:solidFill>
                  <a:srgbClr val="002060"/>
                </a:solidFill>
                <a:latin typeface="Book Antiqua" panose="02040602050305030304" pitchFamily="18" charset="0"/>
              </a:rPr>
              <a:t>) to KPU Belgrade.</a:t>
            </a: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r>
              <a:rPr lang="sr-Latn-BA" dirty="0" smtClean="0">
                <a:solidFill>
                  <a:srgbClr val="002060"/>
                </a:solidFill>
                <a:latin typeface="Book Antiqua" panose="02040602050305030304" pitchFamily="18" charset="0"/>
              </a:rPr>
              <a:t>Realize 3 mobilities to Obuda University.</a:t>
            </a:r>
          </a:p>
          <a:p>
            <a:pPr marL="0" indent="0" algn="just">
              <a:buNone/>
            </a:pPr>
            <a:endParaRPr lang="sr-Latn-BA" dirty="0" smtClean="0">
              <a:solidFill>
                <a:srgbClr val="002060"/>
              </a:solidFill>
              <a:latin typeface="Book Antiqua" panose="02040602050305030304" pitchFamily="18" charset="0"/>
            </a:endParaRPr>
          </a:p>
          <a:p>
            <a:pPr algn="just">
              <a:buFont typeface="Wingdings" pitchFamily="2" charset="2"/>
              <a:buChar char="Ø"/>
            </a:pPr>
            <a:r>
              <a:rPr lang="sr-Latn-BA" dirty="0" smtClean="0">
                <a:solidFill>
                  <a:srgbClr val="002060"/>
                </a:solidFill>
                <a:latin typeface="Book Antiqua" panose="02040602050305030304" pitchFamily="18" charset="0"/>
              </a:rPr>
              <a:t>Realize 2 SMS to KPU and Obuda University.</a:t>
            </a:r>
          </a:p>
          <a:p>
            <a:pPr marL="0" indent="0" algn="just">
              <a:buNone/>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283761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rmAutofit fontScale="90000"/>
          </a:bodyPr>
          <a:lstStyle/>
          <a:p>
            <a:r>
              <a:rPr lang="bs-Latn-BA" b="1" dirty="0" smtClean="0">
                <a:solidFill>
                  <a:srgbClr val="FFC000"/>
                </a:solidFill>
                <a:effectLst>
                  <a:outerShdw blurRad="38100" dist="38100" dir="2700000" algn="tl">
                    <a:srgbClr val="000000">
                      <a:alpha val="43137"/>
                    </a:srgbClr>
                  </a:outerShdw>
                </a:effectLst>
                <a:latin typeface="Book Antiqua" panose="02040602050305030304" pitchFamily="18" charset="0"/>
              </a:rPr>
              <a:t>What </a:t>
            </a:r>
            <a:r>
              <a:rPr lang="en-GB" b="1" dirty="0" smtClean="0">
                <a:solidFill>
                  <a:srgbClr val="FFC000"/>
                </a:solidFill>
                <a:effectLst>
                  <a:outerShdw blurRad="38100" dist="38100" dir="2700000" algn="tl">
                    <a:srgbClr val="000000">
                      <a:alpha val="43137"/>
                    </a:srgbClr>
                  </a:outerShdw>
                </a:effectLst>
                <a:latin typeface="Book Antiqua" panose="02040602050305030304" pitchFamily="18" charset="0"/>
              </a:rPr>
              <a:t>we plan to do next</a:t>
            </a:r>
            <a:r>
              <a:rPr lang="en-US" b="1" dirty="0" smtClean="0">
                <a:solidFill>
                  <a:srgbClr val="FFC00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FFC00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endParaRPr lang="en-GB" sz="1800" dirty="0" smtClean="0">
              <a:solidFill>
                <a:srgbClr val="002060"/>
              </a:solidFill>
              <a:latin typeface="Book Antiqua" panose="02040602050305030304" pitchFamily="18" charset="0"/>
            </a:endParaRPr>
          </a:p>
          <a:p>
            <a:pPr marL="0" indent="0" algn="just">
              <a:buNone/>
            </a:pPr>
            <a:endParaRPr lang="en-GB" sz="1400" dirty="0" smtClean="0">
              <a:solidFill>
                <a:srgbClr val="002060"/>
              </a:solidFill>
              <a:latin typeface="Book Antiqua" panose="02040602050305030304" pitchFamily="18" charset="0"/>
            </a:endParaRPr>
          </a:p>
          <a:p>
            <a:pPr algn="just">
              <a:buFont typeface="Wingdings" pitchFamily="2" charset="2"/>
              <a:buChar char="Ø"/>
            </a:pPr>
            <a:r>
              <a:rPr lang="en-GB" dirty="0" smtClean="0">
                <a:solidFill>
                  <a:srgbClr val="002060"/>
                </a:solidFill>
                <a:latin typeface="Book Antiqua" panose="02040602050305030304" pitchFamily="18" charset="0"/>
              </a:rPr>
              <a:t>Make </a:t>
            </a:r>
            <a:r>
              <a:rPr lang="sr-Latn-BA" dirty="0" smtClean="0">
                <a:solidFill>
                  <a:srgbClr val="002060"/>
                </a:solidFill>
                <a:latin typeface="Book Antiqua" panose="02040602050305030304" pitchFamily="18" charset="0"/>
              </a:rPr>
              <a:t>training for public sector.</a:t>
            </a:r>
          </a:p>
          <a:p>
            <a:pPr marL="0" indent="0" algn="just">
              <a:buNone/>
            </a:pPr>
            <a:endParaRPr lang="sr-Latn-BA" dirty="0" smtClean="0">
              <a:solidFill>
                <a:srgbClr val="002060"/>
              </a:solidFill>
              <a:latin typeface="Book Antiqua" panose="02040602050305030304" pitchFamily="18" charset="0"/>
            </a:endParaRPr>
          </a:p>
          <a:p>
            <a:pPr algn="just">
              <a:buFont typeface="Wingdings" pitchFamily="2" charset="2"/>
              <a:buChar char="Ø"/>
            </a:pPr>
            <a:r>
              <a:rPr lang="sr-Latn-BA" dirty="0" smtClean="0">
                <a:solidFill>
                  <a:srgbClr val="002060"/>
                </a:solidFill>
                <a:latin typeface="Book Antiqua" panose="02040602050305030304" pitchFamily="18" charset="0"/>
              </a:rPr>
              <a:t>Make presentation and info day for enrolment of second generation of students.</a:t>
            </a:r>
          </a:p>
          <a:p>
            <a:pPr algn="just">
              <a:buFont typeface="Wingdings" pitchFamily="2" charset="2"/>
              <a:buChar char="Ø"/>
            </a:pPr>
            <a:endParaRPr lang="sr-Latn-BA" dirty="0" smtClean="0">
              <a:solidFill>
                <a:srgbClr val="002060"/>
              </a:solidFill>
              <a:latin typeface="Book Antiqua" panose="02040602050305030304" pitchFamily="18" charset="0"/>
            </a:endParaRPr>
          </a:p>
          <a:p>
            <a:pPr algn="just">
              <a:buFont typeface="Wingdings" pitchFamily="2" charset="2"/>
              <a:buChar char="Ø"/>
            </a:pPr>
            <a:r>
              <a:rPr lang="en-GB" dirty="0">
                <a:solidFill>
                  <a:srgbClr val="002060"/>
                </a:solidFill>
                <a:latin typeface="Book Antiqua" panose="02040602050305030304" pitchFamily="18" charset="0"/>
              </a:rPr>
              <a:t>Appoint attendance</a:t>
            </a:r>
            <a:r>
              <a:rPr lang="sr-Latn-BA" dirty="0">
                <a:solidFill>
                  <a:srgbClr val="002060"/>
                </a:solidFill>
                <a:latin typeface="Book Antiqua" panose="02040602050305030304" pitchFamily="18" charset="0"/>
              </a:rPr>
              <a:t> staff that will atend regular Steering Comitee Meeting in Sarajevo in September 2019.</a:t>
            </a:r>
            <a:r>
              <a:rPr lang="en-GB" dirty="0">
                <a:solidFill>
                  <a:srgbClr val="002060"/>
                </a:solidFill>
                <a:latin typeface="Book Antiqua" panose="02040602050305030304" pitchFamily="18" charset="0"/>
              </a:rPr>
              <a:t> </a:t>
            </a:r>
          </a:p>
          <a:p>
            <a:pPr algn="just">
              <a:buFont typeface="Wingdings" pitchFamily="2" charset="2"/>
              <a:buChar char="Ø"/>
            </a:pPr>
            <a:endParaRPr lang="en-GB" sz="2400" dirty="0" smtClean="0">
              <a:solidFill>
                <a:srgbClr val="002060"/>
              </a:solidFill>
              <a:latin typeface="Book Antiqua" panose="02040602050305030304" pitchFamily="18" charset="0"/>
            </a:endParaRPr>
          </a:p>
          <a:p>
            <a:pPr marL="0" indent="0" algn="just">
              <a:buNone/>
            </a:pPr>
            <a:endParaRPr lang="en-GB" sz="1400" dirty="0" smtClean="0">
              <a:solidFill>
                <a:srgbClr val="002060"/>
              </a:solidFill>
              <a:latin typeface="Book Antiqua" panose="02040602050305030304" pitchFamily="18" charset="0"/>
            </a:endParaRPr>
          </a:p>
          <a:p>
            <a:pPr marL="0" indent="0" algn="just">
              <a:buNone/>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23174866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49300"/>
          </a:xfrm>
        </p:spPr>
        <p:txBody>
          <a:bodyPr>
            <a:noAutofit/>
          </a:bodyPr>
          <a:lstStyle/>
          <a:p>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t/>
            </a:r>
            <a:br>
              <a:rPr lang="en-GB" sz="4800" b="1" dirty="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Thank you</a:t>
            </a:r>
            <a:b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br>
            <a:r>
              <a:rPr lang="en-GB" sz="4800" b="1" dirty="0" smtClean="0">
                <a:solidFill>
                  <a:srgbClr val="FF0000"/>
                </a:solidFill>
                <a:effectLst>
                  <a:outerShdw blurRad="38100" dist="38100" dir="2700000" algn="tl">
                    <a:srgbClr val="000000">
                      <a:alpha val="43137"/>
                    </a:srgbClr>
                  </a:outerShdw>
                </a:effectLst>
                <a:latin typeface="Book Antiqua" panose="02040602050305030304" pitchFamily="18" charset="0"/>
              </a:rPr>
              <a:t>for your attention!</a:t>
            </a:r>
            <a:endParaRPr lang="bs-Latn-BA" sz="4800" b="1" dirty="0">
              <a:solidFill>
                <a:srgbClr val="FF000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381000" y="3733800"/>
            <a:ext cx="8305800" cy="2392363"/>
          </a:xfrm>
        </p:spPr>
        <p:txBody>
          <a:bodyPr>
            <a:normAutofit/>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002060"/>
              </a:solidFill>
              <a:latin typeface="Book Antiqua" panose="02040602050305030304" pitchFamily="18" charset="0"/>
            </a:endParaRPr>
          </a:p>
          <a:p>
            <a:pPr algn="just">
              <a:buFont typeface="Wingdings" pitchFamily="2" charset="2"/>
              <a:buChar char="Ø"/>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1760327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AC1004"/>
                </a:solidFill>
                <a:effectLst>
                  <a:outerShdw blurRad="38100" dist="38100" dir="2700000" algn="tl">
                    <a:srgbClr val="000000">
                      <a:alpha val="43137"/>
                    </a:srgbClr>
                  </a:outerShdw>
                </a:effectLst>
                <a:latin typeface="Book Antiqua" panose="02040602050305030304" pitchFamily="18" charset="0"/>
              </a:rPr>
              <a:t>The UNIBL‘s Project Team</a:t>
            </a:r>
            <a:endParaRPr lang="bs-Latn-BA" b="1" dirty="0">
              <a:solidFill>
                <a:srgbClr val="AC1004"/>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304800" y="1417637"/>
            <a:ext cx="8534400" cy="5440363"/>
          </a:xfrm>
        </p:spPr>
        <p:txBody>
          <a:bodyPr>
            <a:noAutofit/>
          </a:bodyPr>
          <a:lstStyle/>
          <a:p>
            <a:pPr algn="just">
              <a:buFont typeface="Wingdings" pitchFamily="2" charset="2"/>
              <a:buChar char="Ø"/>
            </a:pPr>
            <a:r>
              <a:rPr lang="en-US" sz="2800" dirty="0" smtClean="0">
                <a:solidFill>
                  <a:srgbClr val="002060"/>
                </a:solidFill>
                <a:latin typeface="Book Antiqua" panose="02040602050305030304" pitchFamily="18" charset="0"/>
              </a:rPr>
              <a:t>The Project is realized at the University of Banja Luka –Faculty of Security </a:t>
            </a:r>
            <a:r>
              <a:rPr lang="en-US" sz="2800" dirty="0">
                <a:solidFill>
                  <a:srgbClr val="002060"/>
                </a:solidFill>
                <a:latin typeface="Book Antiqua" panose="02040602050305030304" pitchFamily="18" charset="0"/>
              </a:rPr>
              <a:t>S</a:t>
            </a:r>
            <a:r>
              <a:rPr lang="en-US" sz="2800" dirty="0" smtClean="0">
                <a:solidFill>
                  <a:srgbClr val="002060"/>
                </a:solidFill>
                <a:latin typeface="Book Antiqua" panose="02040602050305030304" pitchFamily="18" charset="0"/>
              </a:rPr>
              <a:t>cience (FBN).</a:t>
            </a:r>
            <a:endParaRPr lang="sr-Latn-BA" sz="2800" dirty="0" smtClean="0">
              <a:solidFill>
                <a:srgbClr val="002060"/>
              </a:solidFill>
              <a:latin typeface="Book Antiqua" panose="02040602050305030304" pitchFamily="18" charset="0"/>
            </a:endParaRPr>
          </a:p>
          <a:p>
            <a:pPr marL="0" indent="0" algn="just">
              <a:buNone/>
            </a:pPr>
            <a:endParaRPr lang="bs-Latn-BA" sz="1400" dirty="0" smtClean="0">
              <a:solidFill>
                <a:srgbClr val="002060"/>
              </a:solidFill>
              <a:latin typeface="Book Antiqua" panose="02040602050305030304" pitchFamily="18" charset="0"/>
            </a:endParaRPr>
          </a:p>
          <a:p>
            <a:pPr algn="just">
              <a:buFont typeface="Wingdings" pitchFamily="2" charset="2"/>
              <a:buChar char="Ø"/>
            </a:pPr>
            <a:r>
              <a:rPr lang="bs-Latn-BA" sz="2800" dirty="0">
                <a:solidFill>
                  <a:srgbClr val="002060"/>
                </a:solidFill>
                <a:latin typeface="Book Antiqua" panose="02040602050305030304" pitchFamily="18" charset="0"/>
              </a:rPr>
              <a:t>The</a:t>
            </a:r>
            <a:r>
              <a:rPr lang="en-US" sz="2800" dirty="0">
                <a:solidFill>
                  <a:srgbClr val="002060"/>
                </a:solidFill>
                <a:latin typeface="Book Antiqua" panose="02040602050305030304" pitchFamily="18" charset="0"/>
              </a:rPr>
              <a:t> </a:t>
            </a:r>
            <a:r>
              <a:rPr lang="bs-Latn-BA" sz="2800" dirty="0">
                <a:solidFill>
                  <a:srgbClr val="002060"/>
                </a:solidFill>
                <a:latin typeface="Book Antiqua" panose="02040602050305030304" pitchFamily="18" charset="0"/>
              </a:rPr>
              <a:t>project team </a:t>
            </a:r>
            <a:r>
              <a:rPr lang="en-US" sz="2800" dirty="0">
                <a:solidFill>
                  <a:srgbClr val="002060"/>
                </a:solidFill>
                <a:latin typeface="Book Antiqua" panose="02040602050305030304" pitchFamily="18" charset="0"/>
              </a:rPr>
              <a:t>counts: Predrag </a:t>
            </a:r>
            <a:r>
              <a:rPr lang="en-US" sz="2800" dirty="0" smtClean="0">
                <a:solidFill>
                  <a:srgbClr val="002060"/>
                </a:solidFill>
                <a:latin typeface="Book Antiqua" panose="02040602050305030304" pitchFamily="18" charset="0"/>
              </a:rPr>
              <a:t>Ceranic – dean, PhD; </a:t>
            </a:r>
            <a:r>
              <a:rPr lang="en-US" sz="2800" dirty="0">
                <a:solidFill>
                  <a:srgbClr val="002060"/>
                </a:solidFill>
                <a:latin typeface="Book Antiqua" panose="02040602050305030304" pitchFamily="18" charset="0"/>
              </a:rPr>
              <a:t>Darko </a:t>
            </a:r>
            <a:r>
              <a:rPr lang="en-US" sz="2800" dirty="0" smtClean="0">
                <a:solidFill>
                  <a:srgbClr val="002060"/>
                </a:solidFill>
                <a:latin typeface="Book Antiqua" panose="02040602050305030304" pitchFamily="18" charset="0"/>
              </a:rPr>
              <a:t>Paspalj - vice dean</a:t>
            </a:r>
            <a:r>
              <a:rPr lang="sr-Latn-BA" sz="2800" dirty="0" smtClean="0">
                <a:solidFill>
                  <a:srgbClr val="002060"/>
                </a:solidFill>
                <a:latin typeface="Book Antiqua" panose="02040602050305030304" pitchFamily="18" charset="0"/>
              </a:rPr>
              <a:t>-coordinator</a:t>
            </a:r>
            <a:r>
              <a:rPr lang="en-US" sz="2800" dirty="0" smtClean="0">
                <a:solidFill>
                  <a:srgbClr val="002060"/>
                </a:solidFill>
                <a:latin typeface="Book Antiqua" panose="02040602050305030304" pitchFamily="18" charset="0"/>
              </a:rPr>
              <a:t>, PhD</a:t>
            </a:r>
            <a:r>
              <a:rPr lang="en-US" sz="2800" dirty="0">
                <a:solidFill>
                  <a:srgbClr val="002060"/>
                </a:solidFill>
                <a:latin typeface="Book Antiqua" panose="02040602050305030304" pitchFamily="18" charset="0"/>
              </a:rPr>
              <a:t>;</a:t>
            </a:r>
            <a:r>
              <a:rPr lang="en-US" sz="2800" dirty="0" smtClean="0">
                <a:solidFill>
                  <a:srgbClr val="002060"/>
                </a:solidFill>
                <a:latin typeface="Book Antiqua" panose="02040602050305030304" pitchFamily="18" charset="0"/>
              </a:rPr>
              <a:t> </a:t>
            </a:r>
            <a:r>
              <a:rPr lang="en-US" sz="2800" dirty="0">
                <a:solidFill>
                  <a:srgbClr val="002060"/>
                </a:solidFill>
                <a:latin typeface="Book Antiqua" panose="02040602050305030304" pitchFamily="18" charset="0"/>
              </a:rPr>
              <a:t>Mile Sikman </a:t>
            </a:r>
            <a:r>
              <a:rPr lang="en-US" sz="2800" dirty="0" smtClean="0">
                <a:solidFill>
                  <a:srgbClr val="002060"/>
                </a:solidFill>
                <a:latin typeface="Book Antiqua" panose="02040602050305030304" pitchFamily="18" charset="0"/>
              </a:rPr>
              <a:t>– chief of Police </a:t>
            </a:r>
            <a:r>
              <a:rPr lang="en-US" sz="2800" dirty="0">
                <a:solidFill>
                  <a:srgbClr val="002060"/>
                </a:solidFill>
                <a:latin typeface="Book Antiqua" panose="02040602050305030304" pitchFamily="18" charset="0"/>
              </a:rPr>
              <a:t>A</a:t>
            </a:r>
            <a:r>
              <a:rPr lang="en-US" sz="2800" dirty="0" smtClean="0">
                <a:solidFill>
                  <a:srgbClr val="002060"/>
                </a:solidFill>
                <a:latin typeface="Book Antiqua" panose="02040602050305030304" pitchFamily="18" charset="0"/>
              </a:rPr>
              <a:t>cademy, PhD; </a:t>
            </a:r>
            <a:r>
              <a:rPr lang="sr-Latn-BA" sz="2800" dirty="0" smtClean="0">
                <a:solidFill>
                  <a:srgbClr val="002060"/>
                </a:solidFill>
                <a:latin typeface="Book Antiqua" panose="02040602050305030304" pitchFamily="18" charset="0"/>
              </a:rPr>
              <a:t>Milica Sikimic, PhD,</a:t>
            </a:r>
            <a:r>
              <a:rPr lang="en-US" sz="2800" dirty="0">
                <a:solidFill>
                  <a:srgbClr val="002060"/>
                </a:solidFill>
                <a:latin typeface="Book Antiqua" panose="02040602050305030304" pitchFamily="18" charset="0"/>
              </a:rPr>
              <a:t> </a:t>
            </a:r>
            <a:r>
              <a:rPr lang="en-US" sz="2800" dirty="0" err="1">
                <a:solidFill>
                  <a:srgbClr val="002060"/>
                </a:solidFill>
                <a:latin typeface="Book Antiqua" panose="02040602050305030304" pitchFamily="18" charset="0"/>
              </a:rPr>
              <a:t>Radoslav</a:t>
            </a:r>
            <a:r>
              <a:rPr lang="en-US" sz="2800" dirty="0">
                <a:solidFill>
                  <a:srgbClr val="002060"/>
                </a:solidFill>
                <a:latin typeface="Book Antiqua" panose="02040602050305030304" pitchFamily="18" charset="0"/>
              </a:rPr>
              <a:t> </a:t>
            </a:r>
            <a:r>
              <a:rPr lang="en-US" sz="2800" dirty="0" err="1">
                <a:solidFill>
                  <a:srgbClr val="002060"/>
                </a:solidFill>
                <a:latin typeface="Book Antiqua" panose="02040602050305030304" pitchFamily="18" charset="0"/>
              </a:rPr>
              <a:t>Ivanis</a:t>
            </a:r>
            <a:r>
              <a:rPr lang="en-US" sz="2800" dirty="0">
                <a:solidFill>
                  <a:srgbClr val="002060"/>
                </a:solidFill>
                <a:latin typeface="Book Antiqua" panose="02040602050305030304" pitchFamily="18" charset="0"/>
              </a:rPr>
              <a:t>, administrative </a:t>
            </a:r>
            <a:r>
              <a:rPr lang="en-US" sz="2800" dirty="0" smtClean="0">
                <a:solidFill>
                  <a:srgbClr val="002060"/>
                </a:solidFill>
                <a:latin typeface="Book Antiqua" panose="02040602050305030304" pitchFamily="18" charset="0"/>
              </a:rPr>
              <a:t>staff</a:t>
            </a:r>
            <a:r>
              <a:rPr lang="sr-Latn-BA" sz="2800" dirty="0" smtClean="0">
                <a:solidFill>
                  <a:srgbClr val="002060"/>
                </a:solidFill>
                <a:latin typeface="Book Antiqua" panose="02040602050305030304" pitchFamily="18" charset="0"/>
              </a:rPr>
              <a:t>-vice coordinator</a:t>
            </a:r>
            <a:r>
              <a:rPr lang="en-US" sz="2800" dirty="0" smtClean="0">
                <a:solidFill>
                  <a:srgbClr val="002060"/>
                </a:solidFill>
                <a:latin typeface="Book Antiqua" panose="02040602050305030304" pitchFamily="18" charset="0"/>
              </a:rPr>
              <a:t>; </a:t>
            </a:r>
            <a:endParaRPr lang="sr-Latn-BA" sz="2800" dirty="0" smtClean="0">
              <a:solidFill>
                <a:srgbClr val="002060"/>
              </a:solidFill>
              <a:latin typeface="Book Antiqua" panose="02040602050305030304" pitchFamily="18" charset="0"/>
            </a:endParaRPr>
          </a:p>
          <a:p>
            <a:pPr marL="0" indent="0" algn="just">
              <a:buNone/>
            </a:pPr>
            <a:endParaRPr lang="en-US" sz="1400" dirty="0">
              <a:solidFill>
                <a:srgbClr val="002060"/>
              </a:solidFill>
              <a:latin typeface="Book Antiqua" panose="02040602050305030304" pitchFamily="18" charset="0"/>
            </a:endParaRPr>
          </a:p>
          <a:p>
            <a:pPr algn="just">
              <a:buFont typeface="Wingdings" pitchFamily="2" charset="2"/>
              <a:buChar char="Ø"/>
            </a:pPr>
            <a:r>
              <a:rPr lang="bs-Latn-BA" sz="2800" dirty="0" smtClean="0">
                <a:solidFill>
                  <a:srgbClr val="002060"/>
                </a:solidFill>
                <a:latin typeface="Book Antiqua" panose="02040602050305030304" pitchFamily="18" charset="0"/>
              </a:rPr>
              <a:t>The project team communicates and coordinates activities at meetings, through e-mails and correspondence with Rectory and coordinator in Nis, Serbia.</a:t>
            </a:r>
            <a:endParaRPr lang="bs-Latn-BA" sz="3600"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518287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293" y="875948"/>
            <a:ext cx="8229600" cy="749300"/>
          </a:xfrm>
        </p:spPr>
        <p:txBody>
          <a:bodyPr>
            <a:normAutofit fontScale="90000"/>
          </a:bodyPr>
          <a:lstStyle/>
          <a:p>
            <a:r>
              <a:rPr lang="bs-Latn-BA" sz="3600"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sz="3600" b="1" dirty="0" smtClean="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sz="3600" b="1" dirty="0" smtClean="0">
                <a:solidFill>
                  <a:srgbClr val="00B050"/>
                </a:solidFill>
                <a:effectLst>
                  <a:outerShdw blurRad="38100" dist="38100" dir="2700000" algn="tl">
                    <a:srgbClr val="000000">
                      <a:alpha val="43137"/>
                    </a:srgbClr>
                  </a:outerShdw>
                </a:effectLst>
                <a:latin typeface="Book Antiqua" panose="02040602050305030304" pitchFamily="18" charset="0"/>
              </a:rPr>
              <a:t>have done from 15 September 2017 utill 24 April 2019</a:t>
            </a:r>
            <a:r>
              <a:rPr lang="en-GB" b="1" dirty="0" smtClean="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381000" y="1447800"/>
            <a:ext cx="8305800" cy="5791200"/>
          </a:xfrm>
        </p:spPr>
        <p:txBody>
          <a:bodyPr>
            <a:normAutofit/>
          </a:bodyPr>
          <a:lstStyle/>
          <a:p>
            <a:pPr algn="just">
              <a:buFont typeface="Wingdings" pitchFamily="2" charset="2"/>
              <a:buChar char="Ø"/>
            </a:pPr>
            <a:endParaRPr lang="en-GB" dirty="0" smtClean="0">
              <a:solidFill>
                <a:srgbClr val="002060"/>
              </a:solidFill>
              <a:latin typeface="Book Antiqua" panose="02040602050305030304" pitchFamily="18" charset="0"/>
            </a:endParaRPr>
          </a:p>
          <a:p>
            <a:pPr marL="0" indent="0" algn="just">
              <a:buNone/>
            </a:pPr>
            <a:endParaRPr lang="bs-Latn-BA" sz="1800" dirty="0" smtClean="0">
              <a:solidFill>
                <a:srgbClr val="002060"/>
              </a:solidFill>
              <a:latin typeface="Book Antiqua" panose="02040602050305030304" pitchFamily="18" charset="0"/>
            </a:endParaRPr>
          </a:p>
          <a:p>
            <a:pPr marL="0" indent="0" algn="just">
              <a:buNone/>
            </a:pPr>
            <a:endParaRPr lang="sr-Latn-CS" sz="4400" noProof="1" smtClean="0">
              <a:solidFill>
                <a:srgbClr val="002060"/>
              </a:solidFill>
              <a:latin typeface="Book Antiqua" panose="02040602050305030304" pitchFamily="18" charset="0"/>
            </a:endParaRPr>
          </a:p>
          <a:p>
            <a:pPr marL="0" indent="0" algn="just">
              <a:buNone/>
            </a:pPr>
            <a:endParaRPr lang="sr-Latn-CS" sz="3600" noProof="1" smtClean="0">
              <a:solidFill>
                <a:srgbClr val="002060"/>
              </a:solidFill>
              <a:latin typeface="Book Antiqua" panose="02040602050305030304" pitchFamily="18" charset="0"/>
            </a:endParaRPr>
          </a:p>
          <a:p>
            <a:pPr algn="just">
              <a:buFont typeface="Wingdings" pitchFamily="2" charset="2"/>
              <a:buChar char="Ø"/>
            </a:pPr>
            <a:endParaRPr lang="en-GB" sz="3600" noProof="1"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
        <p:nvSpPr>
          <p:cNvPr id="14" name="Rectangle 13"/>
          <p:cNvSpPr/>
          <p:nvPr/>
        </p:nvSpPr>
        <p:spPr>
          <a:xfrm>
            <a:off x="76200" y="1853498"/>
            <a:ext cx="8967787" cy="5489708"/>
          </a:xfrm>
          <a:prstGeom prst="rect">
            <a:avLst/>
          </a:prstGeom>
        </p:spPr>
        <p:txBody>
          <a:bodyPr wrap="square">
            <a:spAutoFit/>
          </a:bodyPr>
          <a:lstStyle/>
          <a:p>
            <a:pPr marL="285750" indent="-285750">
              <a:spcAft>
                <a:spcPts val="0"/>
              </a:spcAft>
              <a:buFont typeface="Arial" panose="020B0604020202020204" pitchFamily="34"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WP2</a:t>
            </a:r>
          </a:p>
          <a:p>
            <a:pPr marL="342900" marR="54610" lvl="0" indent="-342900" algn="just">
              <a:lnSpc>
                <a:spcPct val="115000"/>
              </a:lnSpc>
              <a:spcBef>
                <a:spcPts val="430"/>
              </a:spcBef>
              <a:spcAft>
                <a:spcPts val="0"/>
              </a:spcAft>
              <a:buFont typeface="Book Antiqua" panose="02040602050305030304" pitchFamily="18" charset="0"/>
              <a:buChar char="-"/>
            </a:pPr>
            <a:r>
              <a:rPr lang="en-US"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Initiative to Steering Committee of UBL was delivered considering joint Commission for public procurement with UNSA</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for purchasing laboratory equipment and literature and for appointing two representatives from UBL in joint Commission for procurement. </a:t>
            </a:r>
          </a:p>
          <a:p>
            <a:pPr marL="342900" marR="54610" lvl="0" indent="-342900" algn="just">
              <a:lnSpc>
                <a:spcPct val="115000"/>
              </a:lnSpc>
              <a:spcAft>
                <a:spcPts val="0"/>
              </a:spcAft>
              <a:buFont typeface="Book Antiqua" panose="02040602050305030304" pitchFamily="18"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The UBLs </a:t>
            </a:r>
            <a:r>
              <a:rPr lang="en-US"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Steering Committee </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appointed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Radoslav</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Ivanis</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and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Sasa</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Vavan</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a:t>
            </a:r>
          </a:p>
          <a:p>
            <a:pPr marL="342900" marR="54610" lvl="0" indent="-342900" algn="just">
              <a:lnSpc>
                <a:spcPct val="115000"/>
              </a:lnSpc>
              <a:spcAft>
                <a:spcPts val="430"/>
              </a:spcAft>
              <a:buFont typeface="Book Antiqua" panose="02040602050305030304" pitchFamily="18"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The new list of specification for equipment, software and literature was made</a:t>
            </a:r>
            <a:r>
              <a:rPr lang="en-GB"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a:t>
            </a:r>
            <a:endParaRPr lang="sr-Latn-BA"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342900" marR="54610" lvl="0" indent="-342900" algn="just">
              <a:lnSpc>
                <a:spcPct val="115000"/>
              </a:lnSpc>
              <a:spcAft>
                <a:spcPts val="0"/>
              </a:spcAft>
              <a:buFont typeface="Book Antiqua" panose="02040602050305030304" pitchFamily="18" charset="0"/>
              <a:buChar char="-"/>
            </a:pPr>
            <a:r>
              <a:rPr lang="en-GB"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Participating </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with UNSA in the process of purchasing equipment: tender documentation, bids, decisions etc.</a:t>
            </a:r>
          </a:p>
          <a:p>
            <a:pPr marL="342900" marR="54610" lvl="0" indent="-342900" algn="just">
              <a:lnSpc>
                <a:spcPct val="115000"/>
              </a:lnSpc>
              <a:spcAft>
                <a:spcPts val="430"/>
              </a:spcAft>
              <a:buFont typeface="Book Antiqua" panose="02040602050305030304" pitchFamily="18" charset="0"/>
              <a:buChar char="-"/>
            </a:pP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Sasa</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Vavan</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participated meeting in Sarajevo related to the monitoring of the Bids on public procurement. All Bids were technically and legally in order.</a:t>
            </a:r>
          </a:p>
          <a:p>
            <a:pPr marR="54610" lvl="0" algn="just">
              <a:lnSpc>
                <a:spcPct val="115000"/>
              </a:lnSpc>
              <a:spcAft>
                <a:spcPts val="430"/>
              </a:spcAft>
            </a:pPr>
            <a:endParaRPr lang="sr-Latn-BA" dirty="0" smtClean="0">
              <a:latin typeface="Times New Roman" panose="02020603050405020304" pitchFamily="18" charset="0"/>
              <a:ea typeface="Calibri" panose="020F0502020204030204" pitchFamily="34" charset="0"/>
              <a:cs typeface="Times New Roman" panose="02020603050405020304" pitchFamily="18" charset="0"/>
            </a:endParaRPr>
          </a:p>
          <a:p>
            <a:pPr marR="54610" lvl="0" algn="just">
              <a:lnSpc>
                <a:spcPct val="115000"/>
              </a:lnSpc>
              <a:spcAft>
                <a:spcPts val="430"/>
              </a:spcAft>
            </a:pPr>
            <a:endParaRPr lang="en-GB"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8267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228600" y="1371600"/>
            <a:ext cx="8466338" cy="5105400"/>
          </a:xfrm>
        </p:spPr>
        <p:txBody>
          <a:bodyPr>
            <a:normAutofit/>
          </a:bodyPr>
          <a:lstStyle/>
          <a:p>
            <a:pPr marL="0" indent="0" algn="just">
              <a:buNone/>
            </a:pPr>
            <a:endParaRPr lang="en-GB" dirty="0" smtClean="0">
              <a:solidFill>
                <a:srgbClr val="002060"/>
              </a:solidFill>
              <a:latin typeface="Book Antiqua" panose="02040602050305030304" pitchFamily="18" charset="0"/>
            </a:endParaRPr>
          </a:p>
          <a:p>
            <a:pPr marL="0" indent="0" algn="just">
              <a:buNone/>
            </a:pPr>
            <a:endParaRPr lang="en-US" sz="1400" dirty="0" smtClean="0">
              <a:solidFill>
                <a:schemeClr val="tx2">
                  <a:lumMod val="75000"/>
                </a:schemeClr>
              </a:solidFill>
              <a:latin typeface="Book Antiqua" panose="02040602050305030304" pitchFamily="18" charset="0"/>
            </a:endParaRPr>
          </a:p>
          <a:p>
            <a:pPr marL="0" indent="0" algn="just">
              <a:buNone/>
            </a:pPr>
            <a:endParaRPr lang="vi-VN" sz="7200" dirty="0">
              <a:solidFill>
                <a:schemeClr val="tx2">
                  <a:lumMod val="75000"/>
                </a:schemeClr>
              </a:solidFill>
              <a:latin typeface="Book Antiqua" panose="02040602050305030304" pitchFamily="18" charset="0"/>
            </a:endParaRPr>
          </a:p>
          <a:p>
            <a:pPr algn="just">
              <a:buFont typeface="Wingdings" pitchFamily="2" charset="2"/>
              <a:buChar char="Ø"/>
            </a:pPr>
            <a:endParaRPr lang="sr-Latn-CS" sz="7200" dirty="0">
              <a:solidFill>
                <a:schemeClr val="tx2">
                  <a:lumMod val="75000"/>
                </a:schemeClr>
              </a:solidFill>
              <a:latin typeface="Book Antiqua" panose="02040602050305030304" pitchFamily="18" charset="0"/>
            </a:endParaRPr>
          </a:p>
          <a:p>
            <a:pPr marL="0" indent="0" algn="just">
              <a:buNone/>
            </a:pPr>
            <a:r>
              <a:rPr lang="en-GB" sz="7200" dirty="0" smtClean="0">
                <a:latin typeface="Book Antiqua" panose="02040602050305030304" pitchFamily="18" charset="0"/>
              </a:rPr>
              <a:t> </a:t>
            </a:r>
            <a:endParaRPr lang="bs-Latn-BA" sz="7200" dirty="0" smtClean="0">
              <a:latin typeface="Book Antiqua" panose="02040602050305030304" pitchFamily="18" charset="0"/>
            </a:endParaRPr>
          </a:p>
          <a:p>
            <a:pPr algn="just">
              <a:buFont typeface="Wingdings" pitchFamily="2" charset="2"/>
              <a:buChar char="Ø"/>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
        <p:nvSpPr>
          <p:cNvPr id="5" name="Rectangle 4"/>
          <p:cNvSpPr/>
          <p:nvPr/>
        </p:nvSpPr>
        <p:spPr>
          <a:xfrm>
            <a:off x="457200" y="1700545"/>
            <a:ext cx="8085338" cy="5494838"/>
          </a:xfrm>
          <a:prstGeom prst="rect">
            <a:avLst/>
          </a:prstGeom>
        </p:spPr>
        <p:txBody>
          <a:bodyPr wrap="square">
            <a:spAutoFit/>
          </a:bodyPr>
          <a:lstStyle/>
          <a:p>
            <a:pPr marL="342900" indent="-342900" algn="just">
              <a:spcAft>
                <a:spcPts val="0"/>
              </a:spcAft>
              <a:buFont typeface="Arial" panose="020B0604020202020204" pitchFamily="34"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WP5</a:t>
            </a:r>
          </a:p>
          <a:p>
            <a:pPr marL="342900" marR="54610" lvl="0" indent="-342900" algn="just">
              <a:spcBef>
                <a:spcPts val="430"/>
              </a:spcBef>
              <a:spcAft>
                <a:spcPts val="0"/>
              </a:spcAft>
              <a:buFont typeface="Book Antiqua" panose="02040602050305030304" pitchFamily="18"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UBL participated Monitoring Visit to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NatRisk</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Project by Erasmus office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BiH</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Radoslav</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Ivanis</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represented UBL at this meeting with presentation of activities done so far. </a:t>
            </a:r>
          </a:p>
          <a:p>
            <a:pPr marL="342900" marR="54610" lvl="0" indent="-342900" algn="just">
              <a:spcAft>
                <a:spcPts val="0"/>
              </a:spcAft>
              <a:buFont typeface="Book Antiqua" panose="02040602050305030304" pitchFamily="18"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The Monitoring visit ended successfully and the </a:t>
            </a:r>
            <a:r>
              <a:rPr lang="en-GB" sz="20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BiH</a:t>
            </a: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Erasmus office sent a positive feedback</a:t>
            </a:r>
            <a:r>
              <a:rPr lang="en-GB"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a:t>
            </a:r>
            <a:endParaRPr lang="sr-Latn-BA"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342900" marR="54610" lvl="0" indent="-342900" algn="just">
              <a:spcAft>
                <a:spcPts val="0"/>
              </a:spcAft>
              <a:buFont typeface="Book Antiqua" panose="02040602050305030304" pitchFamily="18" charset="0"/>
              <a:buChar char="-"/>
            </a:pPr>
            <a:r>
              <a:rPr lang="en-GB" sz="2000" dirty="0">
                <a:solidFill>
                  <a:srgbClr val="002060"/>
                </a:solidFill>
                <a:latin typeface="Book Antiqua" panose="02040602050305030304" pitchFamily="18" charset="0"/>
                <a:ea typeface="Times New Roman" panose="02020603050405020304" pitchFamily="18" charset="0"/>
              </a:rPr>
              <a:t> </a:t>
            </a:r>
          </a:p>
          <a:p>
            <a:pPr marL="342900" indent="-342900" algn="just">
              <a:spcAft>
                <a:spcPts val="0"/>
              </a:spcAft>
              <a:buFont typeface="Arial" panose="020B0604020202020204" pitchFamily="34"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WP6</a:t>
            </a:r>
          </a:p>
          <a:p>
            <a:pPr marL="342900" marR="54610" lvl="0" indent="-342900" algn="just">
              <a:lnSpc>
                <a:spcPct val="115000"/>
              </a:lnSpc>
              <a:spcBef>
                <a:spcPts val="430"/>
              </a:spcBef>
              <a:spcAft>
                <a:spcPts val="430"/>
              </a:spcAft>
              <a:buFont typeface="Book Antiqua" panose="02040602050305030304" pitchFamily="18" charset="0"/>
              <a:buChar char="-"/>
            </a:pPr>
            <a:r>
              <a:rPr lang="en-US"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At the official FBN website information on presentation of the Project to public sector with videos, pictures agenda of the meeting was posted. Beside information on conference at FBN’s official website, information was placed to the website of Police </a:t>
            </a:r>
            <a:r>
              <a:rPr lang="en-US"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Academy </a:t>
            </a:r>
            <a:r>
              <a:rPr lang="en-US"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too</a:t>
            </a:r>
            <a:r>
              <a:rPr lang="en-US"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a:t>
            </a:r>
          </a:p>
          <a:p>
            <a:pPr marL="342900" marR="54610" lvl="0" indent="-342900" algn="just">
              <a:lnSpc>
                <a:spcPct val="115000"/>
              </a:lnSpc>
              <a:spcBef>
                <a:spcPts val="430"/>
              </a:spcBef>
              <a:spcAft>
                <a:spcPts val="430"/>
              </a:spcAft>
              <a:buFont typeface="Book Antiqua" panose="02040602050305030304" pitchFamily="18" charset="0"/>
              <a:buChar char="-"/>
            </a:pPr>
            <a:r>
              <a:rPr lang="en-GB" dirty="0" smtClean="0">
                <a:hlinkClick r:id="rId4"/>
              </a:rPr>
              <a:t>https://fbn.unibl.org/2017/09/17/predstavljen-projekat-upravljanje-rizikom-od-prirodnih-katastrofa/</a:t>
            </a:r>
            <a:endParaRPr lang="en-GB"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algn="just">
              <a:spcAft>
                <a:spcPts val="0"/>
              </a:spcAft>
            </a:pPr>
            <a:r>
              <a:rPr lang="en-GB"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570564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smtClean="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3" name="Content Placeholder 2"/>
          <p:cNvSpPr>
            <a:spLocks noGrp="1"/>
          </p:cNvSpPr>
          <p:nvPr>
            <p:ph idx="1"/>
          </p:nvPr>
        </p:nvSpPr>
        <p:spPr>
          <a:xfrm>
            <a:off x="228600" y="1371600"/>
            <a:ext cx="8458200" cy="5181600"/>
          </a:xfrm>
        </p:spPr>
        <p:txBody>
          <a:bodyPr>
            <a:normAutofit fontScale="70000" lnSpcReduction="20000"/>
          </a:bodyPr>
          <a:lstStyle/>
          <a:p>
            <a:pPr marL="0" indent="0" algn="just">
              <a:buNone/>
            </a:pPr>
            <a:endParaRPr lang="en-GB" sz="4400" dirty="0" smtClean="0">
              <a:solidFill>
                <a:srgbClr val="002060"/>
              </a:solidFill>
              <a:latin typeface="Book Antiqua" panose="02040602050305030304" pitchFamily="18" charset="0"/>
            </a:endParaRPr>
          </a:p>
          <a:p>
            <a:pPr algn="just"/>
            <a:r>
              <a:rPr lang="en-GB" sz="36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WP7</a:t>
            </a:r>
            <a:endParaRPr lang="en-GB" sz="36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R="54610" lvl="0" algn="just">
              <a:lnSpc>
                <a:spcPct val="115000"/>
              </a:lnSpc>
              <a:spcBef>
                <a:spcPts val="430"/>
              </a:spcBef>
              <a:buFont typeface="Book Antiqua" panose="02040602050305030304" pitchFamily="18" charset="0"/>
              <a:buChar char="-"/>
            </a:pPr>
            <a:r>
              <a:rPr lang="en-GB" sz="36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Meeting with vice Rector considering consultations on final version of Elaborate of founding master study program.</a:t>
            </a:r>
          </a:p>
          <a:p>
            <a:pPr marR="54610" lvl="0" algn="just">
              <a:spcBef>
                <a:spcPts val="430"/>
              </a:spcBef>
              <a:buFont typeface="Book Antiqua" panose="02040602050305030304" pitchFamily="18" charset="0"/>
              <a:buChar char="-"/>
            </a:pPr>
            <a:r>
              <a:rPr lang="en-GB" sz="36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The Faculty Council made Decision of acceptance on Elaborate of founding master study program for natural disasters risk management in WB.</a:t>
            </a:r>
          </a:p>
          <a:p>
            <a:pPr marR="54610" lvl="0" algn="just">
              <a:spcBef>
                <a:spcPts val="430"/>
              </a:spcBef>
              <a:buFont typeface="Book Antiqua" panose="02040602050305030304" pitchFamily="18" charset="0"/>
              <a:buChar char="-"/>
            </a:pPr>
            <a:r>
              <a:rPr lang="en-GB" sz="3600" dirty="0">
                <a:solidFill>
                  <a:srgbClr val="002060"/>
                </a:solidFill>
                <a:latin typeface="Book Antiqua" panose="02040602050305030304" pitchFamily="18" charset="0"/>
                <a:ea typeface="Calibri" panose="020F0502020204030204" pitchFamily="34" charset="0"/>
                <a:cs typeface="Times New Roman" panose="02020603050405020304" pitchFamily="18" charset="0"/>
                <a:hlinkClick r:id="rId2" action="ppaction://hlinkfile"/>
              </a:rPr>
              <a:t>The Elaborate was sent to Rectory for the further procedure of accreditation</a:t>
            </a:r>
            <a:r>
              <a:rPr lang="en-GB" sz="36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a:t>
            </a:r>
          </a:p>
          <a:p>
            <a:pPr marL="66040" marR="54610" indent="0" algn="just">
              <a:lnSpc>
                <a:spcPct val="115000"/>
              </a:lnSpc>
              <a:spcAft>
                <a:spcPts val="0"/>
              </a:spcAft>
              <a:buNone/>
            </a:pPr>
            <a:r>
              <a:rPr lang="en-GB" sz="3600" dirty="0">
                <a:solidFill>
                  <a:srgbClr val="002060"/>
                </a:solidFill>
                <a:latin typeface="Book Antiqua" panose="02040602050305030304" pitchFamily="18" charset="0"/>
                <a:ea typeface="Times New Roman" panose="02020603050405020304" pitchFamily="18" charset="0"/>
              </a:rPr>
              <a:t> </a:t>
            </a:r>
            <a:r>
              <a:rPr lang="en-GB" sz="36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p>
          <a:p>
            <a:pPr algn="just">
              <a:spcAft>
                <a:spcPts val="0"/>
              </a:spcAft>
            </a:pPr>
            <a:r>
              <a:rPr lang="en-GB" sz="36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The new Partnership Agreement was signed due to the change of the legal status VSUP to UBL.</a:t>
            </a: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sz="2600" dirty="0" smtClean="0">
              <a:solidFill>
                <a:srgbClr val="FF0000"/>
              </a:solidFill>
              <a:latin typeface="Book Antiqua" panose="02040602050305030304" pitchFamily="18" charset="0"/>
            </a:endParaRPr>
          </a:p>
          <a:p>
            <a:pPr marL="0" indent="0" algn="just">
              <a:buNone/>
            </a:pPr>
            <a:endParaRPr lang="en-US" dirty="0" smtClean="0">
              <a:solidFill>
                <a:srgbClr val="FF0000"/>
              </a:solidFill>
              <a:latin typeface="Book Antiqua" panose="02040602050305030304" pitchFamily="18" charset="0"/>
            </a:endParaRPr>
          </a:p>
          <a:p>
            <a:pPr marL="0" indent="0" algn="just">
              <a:buNone/>
            </a:pPr>
            <a:endParaRPr lang="en-GB" dirty="0" smtClean="0">
              <a:solidFill>
                <a:srgbClr val="FF0000"/>
              </a:solidFill>
              <a:latin typeface="Book Antiqua" panose="02040602050305030304" pitchFamily="18" charset="0"/>
            </a:endParaRPr>
          </a:p>
          <a:p>
            <a:pPr marL="0" indent="0" algn="just">
              <a:buNone/>
            </a:pPr>
            <a:endParaRPr lang="en-GB" dirty="0" smtClean="0">
              <a:solidFill>
                <a:srgbClr val="002060"/>
              </a:solidFill>
              <a:latin typeface="Book Antiqua" panose="02040602050305030304" pitchFamily="18" charset="0"/>
            </a:endParaRPr>
          </a:p>
          <a:p>
            <a:pPr algn="just">
              <a:buFont typeface="Wingdings" pitchFamily="2" charset="2"/>
              <a:buChar char="Ø"/>
            </a:pPr>
            <a:endParaRPr lang="en-GB" noProof="1">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dirty="0"/>
          </a:p>
        </p:txBody>
      </p:sp>
      <p:pic>
        <p:nvPicPr>
          <p:cNvPr id="8"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4" cstate="print"/>
          <a:stretch>
            <a:fillRect/>
          </a:stretch>
        </p:blipFill>
        <p:spPr>
          <a:xfrm>
            <a:off x="0" y="0"/>
            <a:ext cx="1447800" cy="685800"/>
          </a:xfrm>
          <a:prstGeom prst="rect">
            <a:avLst/>
          </a:prstGeom>
        </p:spPr>
      </p:pic>
    </p:spTree>
    <p:extLst>
      <p:ext uri="{BB962C8B-B14F-4D97-AF65-F5344CB8AC3E}">
        <p14:creationId xmlns:p14="http://schemas.microsoft.com/office/powerpoint/2010/main" val="3562614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en-GB" dirty="0"/>
          </a:p>
        </p:txBody>
      </p:sp>
      <p:sp>
        <p:nvSpPr>
          <p:cNvPr id="3" name="Content Placeholder 2"/>
          <p:cNvSpPr>
            <a:spLocks noGrp="1"/>
          </p:cNvSpPr>
          <p:nvPr>
            <p:ph idx="1"/>
          </p:nvPr>
        </p:nvSpPr>
        <p:spPr>
          <a:xfrm>
            <a:off x="152400" y="1295400"/>
            <a:ext cx="8991600" cy="5257800"/>
          </a:xfrm>
        </p:spPr>
        <p:txBody>
          <a:bodyPr>
            <a:noAutofit/>
          </a:bodyPr>
          <a:lstStyle/>
          <a:p>
            <a:pPr algn="just">
              <a:spcAft>
                <a:spcPts val="0"/>
              </a:spcAft>
            </a:pP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WP8</a:t>
            </a:r>
          </a:p>
          <a:p>
            <a:pPr marR="54610" lvl="0" algn="just">
              <a:lnSpc>
                <a:spcPct val="115000"/>
              </a:lnSpc>
              <a:spcBef>
                <a:spcPts val="430"/>
              </a:spcBef>
              <a:buFont typeface="Book Antiqua" panose="02040602050305030304" pitchFamily="18" charset="0"/>
              <a:buChar char="-"/>
            </a:pP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Attending (</a:t>
            </a:r>
            <a:r>
              <a:rPr lang="en-GB" sz="24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Darko</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4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Paspalj</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4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Milica</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400" dirty="0" err="1">
                <a:solidFill>
                  <a:srgbClr val="002060"/>
                </a:solidFill>
                <a:latin typeface="Book Antiqua" panose="02040602050305030304" pitchFamily="18" charset="0"/>
                <a:ea typeface="Calibri" panose="020F0502020204030204" pitchFamily="34" charset="0"/>
                <a:cs typeface="Times New Roman" panose="02020603050405020304" pitchFamily="18" charset="0"/>
              </a:rPr>
              <a:t>Sikimic</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project management related meeting that took place at the University of Defence, Belgrade, 6</a:t>
            </a:r>
            <a:r>
              <a:rPr lang="en-GB" sz="2400" baseline="30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-9</a:t>
            </a:r>
            <a:r>
              <a:rPr lang="en-GB" sz="2400" baseline="30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th February 2018</a:t>
            </a: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r>
              <a:rPr lang="en-GB" sz="2400" dirty="0">
                <a:hlinkClick r:id="rId2"/>
              </a:rPr>
              <a:t>https://fbn.unibl.org/2018/03/21/posjeta-univerzitetu-odbrane-u-beogradu-u-sklopu-natrisk-projekta</a:t>
            </a:r>
            <a:r>
              <a:rPr lang="en-GB" sz="2400" dirty="0" smtClean="0">
                <a:hlinkClick r:id="rId2"/>
              </a:rPr>
              <a:t>/</a:t>
            </a:r>
            <a:endParaRPr lang="en-GB" sz="2400" dirty="0" smtClean="0"/>
          </a:p>
          <a:p>
            <a:pPr marR="54610" lvl="0" algn="just">
              <a:lnSpc>
                <a:spcPct val="115000"/>
              </a:lnSpc>
              <a:spcBef>
                <a:spcPts val="430"/>
              </a:spcBef>
              <a:buFont typeface="Book Antiqua" panose="02040602050305030304" pitchFamily="18" charset="0"/>
              <a:buChar char="-"/>
            </a:pPr>
            <a:endParaRPr lang="en-GB" sz="16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R="54610" lvl="0" algn="just">
              <a:buFont typeface="Book Antiqua" panose="02040602050305030304" pitchFamily="18" charset="0"/>
              <a:buChar char="-"/>
            </a:pP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Verification </a:t>
            </a: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on change of legal representative legal status from acting rector to appointed rector</a:t>
            </a: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a:t>
            </a:r>
          </a:p>
          <a:p>
            <a:pPr marL="0" marR="54610" lvl="0" indent="0" algn="just">
              <a:buNone/>
            </a:pPr>
            <a:endParaRPr lang="en-GB"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R="54610" lvl="0" algn="just">
              <a:buFont typeface="Book Antiqua" panose="02040602050305030304" pitchFamily="18" charset="0"/>
              <a:buChar char="-"/>
            </a:pP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hlinkClick r:id="rId3" action="ppaction://hlinkfile"/>
              </a:rPr>
              <a:t>Contract on cooperation with Hydro meteorological  Institute of Republic of </a:t>
            </a:r>
            <a:r>
              <a:rPr lang="en-GB" sz="2400" dirty="0" err="1" smtClean="0">
                <a:solidFill>
                  <a:srgbClr val="002060"/>
                </a:solidFill>
                <a:latin typeface="Book Antiqua" panose="02040602050305030304" pitchFamily="18" charset="0"/>
                <a:ea typeface="Calibri" panose="020F0502020204030204" pitchFamily="34" charset="0"/>
                <a:cs typeface="Times New Roman" panose="02020603050405020304" pitchFamily="18" charset="0"/>
                <a:hlinkClick r:id="rId3" action="ppaction://hlinkfile"/>
              </a:rPr>
              <a:t>Srpska</a:t>
            </a: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hlinkClick r:id="rId3" action="ppaction://hlinkfile"/>
              </a:rPr>
              <a:t> was signed</a:t>
            </a:r>
            <a:r>
              <a:rPr lang="en-GB" sz="24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a:t>
            </a:r>
            <a:endPar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094702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smtClean="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smtClean="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bs-Latn-BA" b="1" dirty="0">
              <a:solidFill>
                <a:srgbClr val="00B050"/>
              </a:solidFill>
              <a:effectLst>
                <a:outerShdw blurRad="38100" dist="38100" dir="2700000" algn="tl">
                  <a:srgbClr val="000000">
                    <a:alpha val="43137"/>
                  </a:srgbClr>
                </a:outerShdw>
              </a:effectLst>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dirty="0"/>
          </a:p>
        </p:txBody>
      </p:sp>
      <p:pic>
        <p:nvPicPr>
          <p:cNvPr id="8"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final_color.jpg"/>
          <p:cNvPicPr>
            <a:picLocks noChangeAspect="1"/>
          </p:cNvPicPr>
          <p:nvPr/>
        </p:nvPicPr>
        <p:blipFill>
          <a:blip r:embed="rId3" cstate="print"/>
          <a:stretch>
            <a:fillRect/>
          </a:stretch>
        </p:blipFill>
        <p:spPr>
          <a:xfrm>
            <a:off x="0" y="0"/>
            <a:ext cx="1447800" cy="685800"/>
          </a:xfrm>
          <a:prstGeom prst="rect">
            <a:avLst/>
          </a:prstGeom>
        </p:spPr>
      </p:pic>
      <p:sp>
        <p:nvSpPr>
          <p:cNvPr id="11" name="Rectangle 10"/>
          <p:cNvSpPr/>
          <p:nvPr/>
        </p:nvSpPr>
        <p:spPr>
          <a:xfrm>
            <a:off x="228600" y="1753545"/>
            <a:ext cx="8382000" cy="5542030"/>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WP3 -	</a:t>
            </a:r>
          </a:p>
          <a:p>
            <a:pPr marL="342900" marR="54610" lvl="0" indent="-342900" algn="just">
              <a:lnSpc>
                <a:spcPct val="115000"/>
              </a:lnSpc>
              <a:spcBef>
                <a:spcPts val="430"/>
              </a:spcBef>
              <a:spcAft>
                <a:spcPts val="0"/>
              </a:spcAft>
              <a:buFont typeface="Book Antiqua" panose="02040602050305030304" pitchFamily="18" charset="0"/>
              <a:buChar char="-"/>
            </a:pP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Development of </a:t>
            </a:r>
            <a:r>
              <a:rPr lang="en-GB"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trainings </a:t>
            </a: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content corresponding educational materials and selection of teaching staff.</a:t>
            </a:r>
          </a:p>
          <a:p>
            <a:pPr marL="342900" marR="54610" lvl="0" indent="-342900" algn="just">
              <a:spcAft>
                <a:spcPts val="0"/>
              </a:spcAft>
              <a:buFont typeface="Book Antiqua" panose="02040602050305030304" pitchFamily="18" charset="0"/>
              <a:buChar char="-"/>
            </a:pP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Training activity for raising public awareness on natural disasters is settled on 11</a:t>
            </a:r>
            <a:r>
              <a:rPr lang="en-GB" sz="2400" baseline="30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th</a:t>
            </a: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May 2018. The program, teacher and lectures are selected and defined</a:t>
            </a:r>
            <a:r>
              <a:rPr lang="en-GB"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342900" marR="54610" lvl="0" indent="-342900" algn="just">
              <a:spcAft>
                <a:spcPts val="0"/>
              </a:spcAft>
              <a:buFont typeface="Book Antiqua" panose="02040602050305030304" pitchFamily="18" charset="0"/>
              <a:buChar char="-"/>
            </a:pPr>
            <a:r>
              <a:rPr lang="en-GB" sz="2400" dirty="0">
                <a:hlinkClick r:id="rId4"/>
              </a:rPr>
              <a:t>https://fbn.unibl.org/2018/05/14/natrisk-prezentacija-za-gradjanstvo/</a:t>
            </a:r>
            <a:endPar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400050" marR="54610" algn="just">
              <a:spcAft>
                <a:spcPts val="430"/>
              </a:spcAft>
            </a:pPr>
            <a:r>
              <a:rPr lang="en-GB" sz="2400" dirty="0">
                <a:solidFill>
                  <a:srgbClr val="002060"/>
                </a:solidFill>
                <a:latin typeface="Times New Roman" panose="02020603050405020304" pitchFamily="18" charset="0"/>
                <a:ea typeface="Times New Roman" panose="02020603050405020304" pitchFamily="18" charset="0"/>
              </a:rPr>
              <a:t> </a:t>
            </a:r>
          </a:p>
          <a:p>
            <a:pPr marL="342900" indent="-342900" algn="just">
              <a:spcAft>
                <a:spcPts val="0"/>
              </a:spcAft>
              <a:buFont typeface="Arial" panose="020B0604020202020204" pitchFamily="34" charset="0"/>
              <a:buChar char="•"/>
            </a:pPr>
            <a:r>
              <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WP6</a:t>
            </a:r>
          </a:p>
          <a:p>
            <a:pPr marL="342900" marR="54610" lvl="0" indent="-342900" algn="just">
              <a:spcBef>
                <a:spcPts val="430"/>
              </a:spcBef>
              <a:spcAft>
                <a:spcPts val="430"/>
              </a:spcAft>
              <a:buFont typeface="Book Antiqua" panose="02040602050305030304" pitchFamily="18" charset="0"/>
              <a:buChar char="-"/>
            </a:pP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hlinkClick r:id="rId5" action="ppaction://hlinkfile"/>
              </a:rPr>
              <a:t>Handbook for civil sector training on natural disasters was </a:t>
            </a:r>
            <a:r>
              <a:rPr lang="sr-Latn-BA"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hlinkClick r:id="rId5" action="ppaction://hlinkfile"/>
              </a:rPr>
              <a:t>created, translated into  English and </a:t>
            </a:r>
            <a:r>
              <a:rPr lang="en-GB"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hlinkClick r:id="rId5" action="ppaction://hlinkfile"/>
              </a:rPr>
              <a:t>stamped</a:t>
            </a:r>
            <a:r>
              <a:rPr lang="en-GB"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a:spcAft>
                <a:spcPts val="0"/>
              </a:spcAft>
            </a:pPr>
            <a:r>
              <a:rPr lang="en-GB"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GB" sz="24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a:spcAft>
                <a:spcPts val="0"/>
              </a:spcAft>
            </a:pPr>
            <a:endParaRPr lang="en-GB" dirty="0">
              <a:latin typeface="Book Antiqua" panose="020406020503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2706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
        <p:nvSpPr>
          <p:cNvPr id="6" name="Rectangle 5"/>
          <p:cNvSpPr/>
          <p:nvPr/>
        </p:nvSpPr>
        <p:spPr>
          <a:xfrm>
            <a:off x="381000" y="951244"/>
            <a:ext cx="8229600" cy="5180905"/>
          </a:xfrm>
          <a:prstGeom prst="rect">
            <a:avLst/>
          </a:prstGeom>
        </p:spPr>
        <p:txBody>
          <a:bodyPr wrap="square">
            <a:spAutoFit/>
          </a:bodyPr>
          <a:lstStyle/>
          <a:p>
            <a:pPr marL="342900" indent="-342900">
              <a:spcAft>
                <a:spcPts val="0"/>
              </a:spcAft>
              <a:buFont typeface="Arial" panose="020B0604020202020204" pitchFamily="34"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WP2</a:t>
            </a:r>
          </a:p>
          <a:p>
            <a:pPr marL="342900" marR="54610" lvl="0" indent="-342900" algn="just">
              <a:lnSpc>
                <a:spcPct val="115000"/>
              </a:lnSpc>
              <a:spcBef>
                <a:spcPts val="430"/>
              </a:spcBef>
              <a:spcAft>
                <a:spcPts val="0"/>
              </a:spcAft>
              <a:buFont typeface="Courier New" panose="02070309020205020404" pitchFamily="49" charset="0"/>
              <a:buChar char="o"/>
            </a:pPr>
            <a:r>
              <a:rPr lang="en-GB" sz="2000" dirty="0">
                <a:solidFill>
                  <a:srgbClr val="002060"/>
                </a:solidFill>
                <a:latin typeface="Book Antiqua" panose="02040602050305030304" pitchFamily="18" charset="0"/>
                <a:ea typeface="Times New Roman" panose="02020603050405020304" pitchFamily="18" charset="0"/>
              </a:rPr>
              <a:t>Purchasing of laboratory equipment and literature:</a:t>
            </a:r>
          </a:p>
          <a:p>
            <a:pPr marL="457200" marR="54610" algn="just">
              <a:lnSpc>
                <a:spcPct val="115000"/>
              </a:lnSpc>
              <a:spcAft>
                <a:spcPts val="0"/>
              </a:spcAft>
            </a:pPr>
            <a:r>
              <a:rPr lang="en-GB" sz="2000" dirty="0">
                <a:solidFill>
                  <a:srgbClr val="002060"/>
                </a:solidFill>
                <a:latin typeface="Book Antiqua" panose="02040602050305030304" pitchFamily="18" charset="0"/>
                <a:ea typeface="Times New Roman" panose="02020603050405020304" pitchFamily="18" charset="0"/>
                <a:hlinkClick r:id="rId2" action="ppaction://hlinkfile"/>
              </a:rPr>
              <a:t>The Seller delivered laboratory equipment. The Commission for the reception of fixed assets verified equipment delivered and made written record on equipment quality and its accordance with specification and official offer of the Seller. The commission installed all necessary software needed. All shipped equipment is in accordance with specification and official offer of the </a:t>
            </a:r>
            <a:r>
              <a:rPr lang="en-GB" sz="2000" dirty="0" smtClean="0">
                <a:solidFill>
                  <a:srgbClr val="002060"/>
                </a:solidFill>
                <a:latin typeface="Book Antiqua" panose="02040602050305030304" pitchFamily="18" charset="0"/>
                <a:ea typeface="Times New Roman" panose="02020603050405020304" pitchFamily="18" charset="0"/>
                <a:hlinkClick r:id="rId2" action="ppaction://hlinkfile"/>
              </a:rPr>
              <a:t>Seller</a:t>
            </a:r>
            <a:endParaRPr lang="en-GB" sz="2000" dirty="0" smtClean="0">
              <a:solidFill>
                <a:srgbClr val="002060"/>
              </a:solidFill>
              <a:latin typeface="Book Antiqua" panose="02040602050305030304" pitchFamily="18" charset="0"/>
              <a:ea typeface="Times New Roman" panose="02020603050405020304" pitchFamily="18" charset="0"/>
            </a:endParaRPr>
          </a:p>
          <a:p>
            <a:pPr marL="457200" marR="54610" algn="just">
              <a:lnSpc>
                <a:spcPct val="115000"/>
              </a:lnSpc>
              <a:spcAft>
                <a:spcPts val="0"/>
              </a:spcAft>
            </a:pPr>
            <a:endParaRPr lang="en-GB" sz="2000" dirty="0">
              <a:solidFill>
                <a:srgbClr val="002060"/>
              </a:solidFill>
              <a:latin typeface="Book Antiqua" panose="02040602050305030304" pitchFamily="18" charset="0"/>
              <a:ea typeface="Times New Roman" panose="02020603050405020304" pitchFamily="18" charset="0"/>
            </a:endParaRPr>
          </a:p>
          <a:p>
            <a:pPr marL="342900" indent="-342900" algn="just">
              <a:spcAft>
                <a:spcPts val="0"/>
              </a:spcAft>
              <a:buFont typeface="Arial" panose="020B0604020202020204" pitchFamily="34"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WP7</a:t>
            </a:r>
          </a:p>
          <a:p>
            <a:pPr marL="342900" marR="54610" lvl="0" indent="-342900" algn="just">
              <a:spcBef>
                <a:spcPts val="430"/>
              </a:spcBef>
              <a:buFont typeface="Courier New" panose="02070309020205020404" pitchFamily="49" charset="0"/>
              <a:buChar char="o"/>
            </a:pPr>
            <a:r>
              <a:rPr lang="en-GB" sz="2000" dirty="0">
                <a:solidFill>
                  <a:srgbClr val="002060"/>
                </a:solidFill>
                <a:latin typeface="Book Antiqua" panose="02040602050305030304" pitchFamily="18" charset="0"/>
                <a:ea typeface="Times New Roman" panose="02020603050405020304" pitchFamily="18" charset="0"/>
              </a:rPr>
              <a:t>Accreditation of master curricula:</a:t>
            </a:r>
          </a:p>
          <a:p>
            <a:pPr marL="114300" marR="54610" indent="0" algn="just">
              <a:spcAft>
                <a:spcPts val="430"/>
              </a:spcAft>
              <a:buNone/>
            </a:pPr>
            <a:r>
              <a:rPr lang="en-GB" sz="2000" dirty="0">
                <a:solidFill>
                  <a:srgbClr val="002060"/>
                </a:solidFill>
                <a:latin typeface="Book Antiqua" panose="02040602050305030304" pitchFamily="18" charset="0"/>
                <a:ea typeface="Times New Roman" panose="02020603050405020304" pitchFamily="18" charset="0"/>
                <a:hlinkClick r:id="rId3" action="ppaction://hlinkfile"/>
              </a:rPr>
              <a:t>The Ministry of education of the Republic of </a:t>
            </a:r>
            <a:r>
              <a:rPr lang="en-GB" sz="2000" dirty="0" err="1">
                <a:solidFill>
                  <a:srgbClr val="002060"/>
                </a:solidFill>
                <a:latin typeface="Book Antiqua" panose="02040602050305030304" pitchFamily="18" charset="0"/>
                <a:ea typeface="Times New Roman" panose="02020603050405020304" pitchFamily="18" charset="0"/>
                <a:hlinkClick r:id="rId3" action="ppaction://hlinkfile"/>
              </a:rPr>
              <a:t>Srpska</a:t>
            </a:r>
            <a:r>
              <a:rPr lang="en-GB" sz="2000" dirty="0">
                <a:solidFill>
                  <a:srgbClr val="002060"/>
                </a:solidFill>
                <a:latin typeface="Book Antiqua" panose="02040602050305030304" pitchFamily="18" charset="0"/>
                <a:ea typeface="Times New Roman" panose="02020603050405020304" pitchFamily="18" charset="0"/>
                <a:hlinkClick r:id="rId3" action="ppaction://hlinkfile"/>
              </a:rPr>
              <a:t> formed Commission for accreditation of master curricula. The commissions task is to make a Report on all conditions fulfilled for master program licencing</a:t>
            </a:r>
            <a:endParaRPr lang="en-GB" sz="2000" dirty="0">
              <a:solidFill>
                <a:srgbClr val="002060"/>
              </a:solidFill>
              <a:latin typeface="Book Antiqua" panose="02040602050305030304" pitchFamily="18" charset="0"/>
              <a:ea typeface="Times New Roman" panose="02020603050405020304" pitchFamily="18" charset="0"/>
            </a:endParaRPr>
          </a:p>
        </p:txBody>
      </p:sp>
    </p:spTree>
    <p:extLst>
      <p:ext uri="{BB962C8B-B14F-4D97-AF65-F5344CB8AC3E}">
        <p14:creationId xmlns:p14="http://schemas.microsoft.com/office/powerpoint/2010/main" val="93310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What </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UNIBL </a:t>
            </a:r>
            <a:r>
              <a:rPr lang="bs-Latn-BA" b="1" dirty="0">
                <a:solidFill>
                  <a:srgbClr val="00B050"/>
                </a:solidFill>
                <a:effectLst>
                  <a:outerShdw blurRad="38100" dist="38100" dir="2700000" algn="tl">
                    <a:srgbClr val="000000">
                      <a:alpha val="43137"/>
                    </a:srgbClr>
                  </a:outerShdw>
                </a:effectLst>
                <a:latin typeface="Book Antiqua" panose="02040602050305030304" pitchFamily="18" charset="0"/>
              </a:rPr>
              <a:t>have done so far</a:t>
            </a:r>
            <a:r>
              <a:rPr lang="en-US" b="1" dirty="0">
                <a:solidFill>
                  <a:srgbClr val="00B050"/>
                </a:solidFill>
                <a:effectLst>
                  <a:outerShdw blurRad="38100" dist="38100" dir="2700000" algn="tl">
                    <a:srgbClr val="000000">
                      <a:alpha val="43137"/>
                    </a:srgbClr>
                  </a:outerShdw>
                </a:effectLst>
                <a:latin typeface="Book Antiqua" panose="02040602050305030304" pitchFamily="18" charset="0"/>
              </a:rPr>
              <a:t>:</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
        <p:nvSpPr>
          <p:cNvPr id="6" name="Rectangle 5"/>
          <p:cNvSpPr/>
          <p:nvPr/>
        </p:nvSpPr>
        <p:spPr>
          <a:xfrm>
            <a:off x="0" y="1066800"/>
            <a:ext cx="9144000" cy="6744410"/>
          </a:xfrm>
          <a:prstGeom prst="rect">
            <a:avLst/>
          </a:prstGeom>
        </p:spPr>
        <p:txBody>
          <a:bodyPr wrap="square">
            <a:spAutoFit/>
          </a:bodyPr>
          <a:lstStyle/>
          <a:p>
            <a:pPr marL="342900" indent="-342900" algn="just">
              <a:lnSpc>
                <a:spcPct val="115000"/>
              </a:lnSpc>
              <a:spcAft>
                <a:spcPts val="0"/>
              </a:spcAft>
              <a:buFont typeface="Arial" panose="020B0604020202020204" pitchFamily="34" charset="0"/>
              <a:buChar char="•"/>
            </a:pPr>
            <a:r>
              <a:rPr lang="en-GB" sz="2000" dirty="0" smtClean="0">
                <a:solidFill>
                  <a:srgbClr val="002060"/>
                </a:solidFill>
                <a:latin typeface="Book Antiqua" panose="02040602050305030304" pitchFamily="18" charset="0"/>
                <a:ea typeface="Calibri" panose="020F0502020204030204" pitchFamily="34" charset="0"/>
                <a:cs typeface="Times New Roman" panose="02020603050405020304" pitchFamily="18" charset="0"/>
              </a:rPr>
              <a:t>WP4 </a:t>
            </a:r>
            <a:endPar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342900" marR="54610" lvl="0" indent="-342900" algn="just">
              <a:lnSpc>
                <a:spcPct val="115000"/>
              </a:lnSpc>
              <a:spcBef>
                <a:spcPts val="430"/>
              </a:spcBef>
              <a:spcAft>
                <a:spcPts val="0"/>
              </a:spcAft>
              <a:buFont typeface="Courier New" panose="02070309020205020404" pitchFamily="49" charset="0"/>
              <a:buChar char="o"/>
            </a:pPr>
            <a:r>
              <a:rPr lang="en-GB" sz="2000" dirty="0">
                <a:solidFill>
                  <a:srgbClr val="002060"/>
                </a:solidFill>
                <a:latin typeface="Book Antiqua" panose="02040602050305030304" pitchFamily="18" charset="0"/>
                <a:ea typeface="Times New Roman" panose="02020603050405020304" pitchFamily="18" charset="0"/>
              </a:rPr>
              <a:t>Implementation of developed master curricula and trainings</a:t>
            </a:r>
          </a:p>
          <a:p>
            <a:pPr marL="457200" marR="54610" algn="just">
              <a:lnSpc>
                <a:spcPct val="115000"/>
              </a:lnSpc>
              <a:spcAft>
                <a:spcPts val="0"/>
              </a:spcAft>
            </a:pPr>
            <a:r>
              <a:rPr lang="en-GB" sz="2000" dirty="0">
                <a:solidFill>
                  <a:srgbClr val="002060"/>
                </a:solidFill>
                <a:latin typeface="Book Antiqua" panose="02040602050305030304" pitchFamily="18" charset="0"/>
                <a:ea typeface="Times New Roman" panose="02020603050405020304" pitchFamily="18" charset="0"/>
                <a:hlinkClick r:id="rId2" action="ppaction://hlinkfile"/>
              </a:rPr>
              <a:t>Admission and fees requirements and standards for enrolment of students were defined at the Faculty Council. The standards for entrance exam is defined too. The literature for exam is defined</a:t>
            </a:r>
            <a:r>
              <a:rPr lang="en-GB" sz="2000" dirty="0" smtClean="0">
                <a:solidFill>
                  <a:srgbClr val="002060"/>
                </a:solidFill>
                <a:latin typeface="Book Antiqua" panose="02040602050305030304" pitchFamily="18" charset="0"/>
                <a:ea typeface="Times New Roman" panose="02020603050405020304" pitchFamily="18" charset="0"/>
              </a:rPr>
              <a:t>.</a:t>
            </a:r>
          </a:p>
          <a:p>
            <a:pPr marL="457200" marR="54610" algn="just">
              <a:lnSpc>
                <a:spcPct val="115000"/>
              </a:lnSpc>
              <a:spcAft>
                <a:spcPts val="0"/>
              </a:spcAft>
            </a:pPr>
            <a:endParaRPr lang="en-GB" dirty="0">
              <a:solidFill>
                <a:srgbClr val="002060"/>
              </a:solidFill>
              <a:latin typeface="Book Antiqua" panose="02040602050305030304" pitchFamily="18" charset="0"/>
              <a:ea typeface="Times New Roman" panose="02020603050405020304" pitchFamily="18" charset="0"/>
            </a:endParaRPr>
          </a:p>
          <a:p>
            <a:pPr marL="342900" indent="-342900" algn="just">
              <a:spcAft>
                <a:spcPts val="0"/>
              </a:spcAft>
              <a:buFont typeface="Arial" panose="020B0604020202020204" pitchFamily="34" charset="0"/>
              <a:buChar char="•"/>
            </a:pPr>
            <a:r>
              <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WP6</a:t>
            </a:r>
          </a:p>
          <a:p>
            <a:pPr marL="342900" marR="54610" lvl="0" indent="-342900" algn="just">
              <a:lnSpc>
                <a:spcPct val="115000"/>
              </a:lnSpc>
              <a:spcBef>
                <a:spcPts val="430"/>
              </a:spcBef>
              <a:spcAft>
                <a:spcPts val="0"/>
              </a:spcAft>
              <a:buFont typeface="Courier New" panose="02070309020205020404" pitchFamily="49" charset="0"/>
              <a:buChar char="o"/>
            </a:pPr>
            <a:r>
              <a:rPr lang="en-GB" sz="2000" dirty="0">
                <a:solidFill>
                  <a:srgbClr val="002060"/>
                </a:solidFill>
                <a:latin typeface="Book Antiqua" panose="02040602050305030304" pitchFamily="18" charset="0"/>
                <a:ea typeface="Times New Roman" panose="02020603050405020304" pitchFamily="18" charset="0"/>
              </a:rPr>
              <a:t>Quality assurance and monitoring</a:t>
            </a:r>
          </a:p>
          <a:p>
            <a:pPr marL="457200" marR="54610" algn="just">
              <a:lnSpc>
                <a:spcPct val="115000"/>
              </a:lnSpc>
              <a:spcAft>
                <a:spcPts val="430"/>
              </a:spcAft>
            </a:pPr>
            <a:r>
              <a:rPr lang="en-GB" sz="2000" dirty="0">
                <a:solidFill>
                  <a:srgbClr val="002060"/>
                </a:solidFill>
                <a:latin typeface="Book Antiqua" panose="02040602050305030304" pitchFamily="18" charset="0"/>
                <a:ea typeface="Times New Roman" panose="02020603050405020304" pitchFamily="18" charset="0"/>
              </a:rPr>
              <a:t>Attending (</a:t>
            </a:r>
            <a:r>
              <a:rPr lang="en-GB" sz="2000" dirty="0" err="1">
                <a:solidFill>
                  <a:srgbClr val="002060"/>
                </a:solidFill>
                <a:latin typeface="Book Antiqua" panose="02040602050305030304" pitchFamily="18" charset="0"/>
                <a:ea typeface="Times New Roman" panose="02020603050405020304" pitchFamily="18" charset="0"/>
              </a:rPr>
              <a:t>Radoslav</a:t>
            </a:r>
            <a:r>
              <a:rPr lang="en-GB" sz="2000" dirty="0">
                <a:solidFill>
                  <a:srgbClr val="002060"/>
                </a:solidFill>
                <a:latin typeface="Book Antiqua" panose="02040602050305030304" pitchFamily="18" charset="0"/>
                <a:ea typeface="Times New Roman" panose="02020603050405020304" pitchFamily="18" charset="0"/>
              </a:rPr>
              <a:t> </a:t>
            </a:r>
            <a:r>
              <a:rPr lang="en-GB" sz="2000" dirty="0" err="1">
                <a:solidFill>
                  <a:srgbClr val="002060"/>
                </a:solidFill>
                <a:latin typeface="Book Antiqua" panose="02040602050305030304" pitchFamily="18" charset="0"/>
                <a:ea typeface="Times New Roman" panose="02020603050405020304" pitchFamily="18" charset="0"/>
              </a:rPr>
              <a:t>Ivanis</a:t>
            </a:r>
            <a:r>
              <a:rPr lang="en-GB" sz="2000" dirty="0">
                <a:solidFill>
                  <a:srgbClr val="002060"/>
                </a:solidFill>
                <a:latin typeface="Book Antiqua" panose="02040602050305030304" pitchFamily="18" charset="0"/>
                <a:ea typeface="Times New Roman" panose="02020603050405020304" pitchFamily="18" charset="0"/>
              </a:rPr>
              <a:t>, </a:t>
            </a:r>
            <a:r>
              <a:rPr lang="en-GB" sz="2000" dirty="0" err="1">
                <a:solidFill>
                  <a:srgbClr val="002060"/>
                </a:solidFill>
                <a:latin typeface="Book Antiqua" panose="02040602050305030304" pitchFamily="18" charset="0"/>
                <a:ea typeface="Times New Roman" panose="02020603050405020304" pitchFamily="18" charset="0"/>
              </a:rPr>
              <a:t>Milica</a:t>
            </a:r>
            <a:r>
              <a:rPr lang="en-GB" sz="2000" dirty="0">
                <a:solidFill>
                  <a:srgbClr val="002060"/>
                </a:solidFill>
                <a:latin typeface="Book Antiqua" panose="02040602050305030304" pitchFamily="18" charset="0"/>
                <a:ea typeface="Times New Roman" panose="02020603050405020304" pitchFamily="18" charset="0"/>
              </a:rPr>
              <a:t> </a:t>
            </a:r>
            <a:r>
              <a:rPr lang="en-GB" sz="2000" dirty="0" err="1">
                <a:solidFill>
                  <a:srgbClr val="002060"/>
                </a:solidFill>
                <a:latin typeface="Book Antiqua" panose="02040602050305030304" pitchFamily="18" charset="0"/>
                <a:ea typeface="Times New Roman" panose="02020603050405020304" pitchFamily="18" charset="0"/>
              </a:rPr>
              <a:t>Sikimic</a:t>
            </a:r>
            <a:r>
              <a:rPr lang="en-GB" sz="2000" dirty="0">
                <a:solidFill>
                  <a:srgbClr val="002060"/>
                </a:solidFill>
                <a:latin typeface="Book Antiqua" panose="02040602050305030304" pitchFamily="18" charset="0"/>
                <a:ea typeface="Times New Roman" panose="02020603050405020304" pitchFamily="18" charset="0"/>
              </a:rPr>
              <a:t>) quality assurance and monitor related meeting that took place at the University of Crete, Chania, 5</a:t>
            </a:r>
            <a:r>
              <a:rPr lang="en-GB" sz="2000" baseline="30000" dirty="0">
                <a:solidFill>
                  <a:srgbClr val="002060"/>
                </a:solidFill>
                <a:latin typeface="Book Antiqua" panose="02040602050305030304" pitchFamily="18" charset="0"/>
                <a:ea typeface="Times New Roman" panose="02020603050405020304" pitchFamily="18" charset="0"/>
              </a:rPr>
              <a:t>th</a:t>
            </a:r>
            <a:r>
              <a:rPr lang="en-GB" sz="2000" dirty="0">
                <a:solidFill>
                  <a:srgbClr val="002060"/>
                </a:solidFill>
                <a:latin typeface="Book Antiqua" panose="02040602050305030304" pitchFamily="18" charset="0"/>
                <a:ea typeface="Times New Roman" panose="02020603050405020304" pitchFamily="18" charset="0"/>
              </a:rPr>
              <a:t> -6</a:t>
            </a:r>
            <a:r>
              <a:rPr lang="en-GB" sz="2000" baseline="30000" dirty="0">
                <a:solidFill>
                  <a:srgbClr val="002060"/>
                </a:solidFill>
                <a:latin typeface="Book Antiqua" panose="02040602050305030304" pitchFamily="18" charset="0"/>
                <a:ea typeface="Times New Roman" panose="02020603050405020304" pitchFamily="18" charset="0"/>
              </a:rPr>
              <a:t>th</a:t>
            </a:r>
            <a:r>
              <a:rPr lang="en-GB" sz="2000" dirty="0">
                <a:solidFill>
                  <a:srgbClr val="002060"/>
                </a:solidFill>
                <a:latin typeface="Book Antiqua" panose="02040602050305030304" pitchFamily="18" charset="0"/>
                <a:ea typeface="Times New Roman" panose="02020603050405020304" pitchFamily="18" charset="0"/>
              </a:rPr>
              <a:t>th September </a:t>
            </a:r>
            <a:r>
              <a:rPr lang="en-GB" sz="2000" dirty="0" smtClean="0">
                <a:solidFill>
                  <a:srgbClr val="002060"/>
                </a:solidFill>
                <a:latin typeface="Book Antiqua" panose="02040602050305030304" pitchFamily="18" charset="0"/>
                <a:ea typeface="Times New Roman" panose="02020603050405020304" pitchFamily="18" charset="0"/>
              </a:rPr>
              <a:t>2018 </a:t>
            </a:r>
          </a:p>
          <a:p>
            <a:pPr marL="457200" marR="54610" algn="just">
              <a:lnSpc>
                <a:spcPct val="115000"/>
              </a:lnSpc>
              <a:spcAft>
                <a:spcPts val="430"/>
              </a:spcAft>
            </a:pPr>
            <a:r>
              <a:rPr lang="en-GB" sz="2000" dirty="0" smtClean="0">
                <a:hlinkClick r:id="rId3"/>
              </a:rPr>
              <a:t>https</a:t>
            </a:r>
            <a:r>
              <a:rPr lang="en-GB" sz="2000" dirty="0">
                <a:hlinkClick r:id="rId3"/>
              </a:rPr>
              <a:t>://fbn.unibl.org/2018/09/28/studijska-posjeta-tehnickom-univerzitetu-krit/</a:t>
            </a:r>
            <a:endParaRPr lang="en-GB" sz="2000" dirty="0">
              <a:solidFill>
                <a:srgbClr val="002060"/>
              </a:solidFill>
              <a:latin typeface="Book Antiqua" panose="02040602050305030304" pitchFamily="18" charset="0"/>
              <a:ea typeface="Times New Roman" panose="02020603050405020304" pitchFamily="18" charset="0"/>
            </a:endParaRPr>
          </a:p>
          <a:p>
            <a:pPr algn="just">
              <a:lnSpc>
                <a:spcPct val="115000"/>
              </a:lnSpc>
              <a:spcAft>
                <a:spcPts val="0"/>
              </a:spcAft>
            </a:pPr>
            <a:r>
              <a:rPr lang="en-GB" sz="600" dirty="0">
                <a:solidFill>
                  <a:srgbClr val="002060"/>
                </a:solidFill>
                <a:latin typeface="Book Antiqua" panose="02040602050305030304" pitchFamily="18" charset="0"/>
                <a:ea typeface="Calibri" panose="020F0502020204030204" pitchFamily="34" charset="0"/>
                <a:cs typeface="Times New Roman" panose="02020603050405020304" pitchFamily="18" charset="0"/>
              </a:rPr>
              <a:t> </a:t>
            </a:r>
            <a:endParaRPr lang="en-GB" sz="2000" dirty="0">
              <a:solidFill>
                <a:srgbClr val="002060"/>
              </a:solidFill>
              <a:latin typeface="Book Antiqua" panose="02040602050305030304" pitchFamily="18" charset="0"/>
              <a:ea typeface="Calibri" panose="020F0502020204030204" pitchFamily="34" charset="0"/>
              <a:cs typeface="Times New Roman" panose="02020603050405020304" pitchFamily="18" charset="0"/>
            </a:endParaRPr>
          </a:p>
          <a:p>
            <a:pPr marL="457200" marR="54610" lvl="0" indent="-457200" algn="just">
              <a:spcBef>
                <a:spcPts val="430"/>
              </a:spcBef>
              <a:spcAft>
                <a:spcPts val="0"/>
              </a:spcAft>
              <a:buFont typeface="Courier New" panose="02070309020205020404" pitchFamily="49" charset="0"/>
              <a:buChar char="o"/>
            </a:pPr>
            <a:r>
              <a:rPr lang="en-GB" sz="2000" dirty="0">
                <a:solidFill>
                  <a:srgbClr val="002060"/>
                </a:solidFill>
                <a:latin typeface="Book Antiqua" panose="02040602050305030304" pitchFamily="18" charset="0"/>
                <a:ea typeface="Times New Roman" panose="02020603050405020304" pitchFamily="18" charset="0"/>
              </a:rPr>
              <a:t>The banner of </a:t>
            </a:r>
            <a:r>
              <a:rPr lang="en-GB" sz="2000" dirty="0" err="1">
                <a:solidFill>
                  <a:srgbClr val="002060"/>
                </a:solidFill>
                <a:latin typeface="Book Antiqua" panose="02040602050305030304" pitchFamily="18" charset="0"/>
                <a:ea typeface="Times New Roman" panose="02020603050405020304" pitchFamily="18" charset="0"/>
              </a:rPr>
              <a:t>NatRisk</a:t>
            </a:r>
            <a:r>
              <a:rPr lang="en-GB" sz="2000" dirty="0">
                <a:solidFill>
                  <a:srgbClr val="002060"/>
                </a:solidFill>
                <a:latin typeface="Book Antiqua" panose="02040602050305030304" pitchFamily="18" charset="0"/>
                <a:ea typeface="Times New Roman" panose="02020603050405020304" pitchFamily="18" charset="0"/>
              </a:rPr>
              <a:t> project at internet site od Faculty of security science was redesigned and all news regarding promotional activities can be found on it. Also, earlier activities (</a:t>
            </a:r>
            <a:r>
              <a:rPr lang="en-US" sz="2000" dirty="0">
                <a:solidFill>
                  <a:srgbClr val="002060"/>
                </a:solidFill>
                <a:latin typeface="Book Antiqua" panose="02040602050305030304" pitchFamily="18" charset="0"/>
                <a:ea typeface="Times New Roman" panose="02020603050405020304" pitchFamily="18" charset="0"/>
              </a:rPr>
              <a:t>videos, pictures agenda of the meetings…). </a:t>
            </a:r>
            <a:endParaRPr lang="en-GB" sz="2000" dirty="0">
              <a:solidFill>
                <a:srgbClr val="002060"/>
              </a:solidFill>
              <a:latin typeface="Book Antiqua" panose="02040602050305030304" pitchFamily="18" charset="0"/>
              <a:ea typeface="Times New Roman" panose="02020603050405020304" pitchFamily="18" charset="0"/>
            </a:endParaRPr>
          </a:p>
          <a:p>
            <a:pPr marL="457200" marR="54610" algn="just">
              <a:spcAft>
                <a:spcPts val="0"/>
              </a:spcAft>
            </a:pPr>
            <a:r>
              <a:rPr lang="en-GB" sz="2000" dirty="0">
                <a:solidFill>
                  <a:srgbClr val="002060"/>
                </a:solidFill>
                <a:latin typeface="Book Antiqua" panose="02040602050305030304" pitchFamily="18" charset="0"/>
                <a:ea typeface="Times New Roman" panose="02020603050405020304" pitchFamily="18" charset="0"/>
              </a:rPr>
              <a:t> </a:t>
            </a:r>
          </a:p>
          <a:p>
            <a:pPr marL="457200" marR="54610" algn="just">
              <a:spcAft>
                <a:spcPts val="0"/>
              </a:spcAft>
            </a:pPr>
            <a:r>
              <a:rPr lang="en-GB" sz="2000" dirty="0">
                <a:solidFill>
                  <a:srgbClr val="002060"/>
                </a:solidFill>
                <a:latin typeface="Book Antiqua" panose="02040602050305030304" pitchFamily="18" charset="0"/>
                <a:ea typeface="Times New Roman" panose="02020603050405020304" pitchFamily="18" charset="0"/>
              </a:rPr>
              <a:t> </a:t>
            </a:r>
          </a:p>
          <a:p>
            <a:pPr algn="just">
              <a:spcAft>
                <a:spcPts val="0"/>
              </a:spcAft>
            </a:pPr>
            <a:endParaRPr lang="en-GB"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0860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1399</TotalTime>
  <Words>1182</Words>
  <Application>Microsoft Office PowerPoint</Application>
  <PresentationFormat>On-screen Show (4:3)</PresentationFormat>
  <Paragraphs>202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Book Antiqua</vt:lpstr>
      <vt:lpstr>Calibri</vt:lpstr>
      <vt:lpstr>Courier New</vt:lpstr>
      <vt:lpstr>Times New Roman</vt:lpstr>
      <vt:lpstr>Wingdings</vt:lpstr>
      <vt:lpstr>Office Theme</vt:lpstr>
      <vt:lpstr>Development of master curricula for natural disasters risk management in Western Balkan countries</vt:lpstr>
      <vt:lpstr>The UNIBL‘s Project Team</vt:lpstr>
      <vt:lpstr>What UNIBL have done from 15 September 2017 utill 24 April 2019:</vt:lpstr>
      <vt:lpstr>What UNIBL have done so far:</vt:lpstr>
      <vt:lpstr>What UNIBL have done so far:</vt:lpstr>
      <vt:lpstr>What UNIBL have done so far:</vt:lpstr>
      <vt:lpstr>What UNIBL have done so far:</vt:lpstr>
      <vt:lpstr>What UNIBL have done so far:</vt:lpstr>
      <vt:lpstr>What UNIBL have done so far:</vt:lpstr>
      <vt:lpstr>What UNIBL have done so far:</vt:lpstr>
      <vt:lpstr>What UNIBL have done so far:</vt:lpstr>
      <vt:lpstr>What UNIBL have done so far</vt:lpstr>
      <vt:lpstr>What UNIBL have done so far</vt:lpstr>
      <vt:lpstr>What we plan to do next:</vt:lpstr>
      <vt:lpstr>What we plan to do next:</vt:lpstr>
      <vt:lpstr>    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PC</cp:lastModifiedBy>
  <cp:revision>131</cp:revision>
  <dcterms:created xsi:type="dcterms:W3CDTF">2006-08-16T00:00:00Z</dcterms:created>
  <dcterms:modified xsi:type="dcterms:W3CDTF">2019-04-24T09:01:43Z</dcterms:modified>
</cp:coreProperties>
</file>